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57" r:id="rId3"/>
    <p:sldId id="259" r:id="rId4"/>
    <p:sldId id="260" r:id="rId5"/>
    <p:sldId id="261" r:id="rId6"/>
    <p:sldId id="262" r:id="rId7"/>
    <p:sldId id="263" r:id="rId8"/>
    <p:sldId id="265" r:id="rId9"/>
    <p:sldId id="266" r:id="rId10"/>
    <p:sldId id="268" r:id="rId11"/>
    <p:sldId id="269" r:id="rId12"/>
    <p:sldId id="270" r:id="rId13"/>
    <p:sldId id="271" r:id="rId14"/>
    <p:sldId id="284" r:id="rId15"/>
    <p:sldId id="272" r:id="rId16"/>
    <p:sldId id="273" r:id="rId17"/>
    <p:sldId id="286" r:id="rId18"/>
    <p:sldId id="287" r:id="rId19"/>
    <p:sldId id="275" r:id="rId20"/>
    <p:sldId id="274" r:id="rId21"/>
    <p:sldId id="276" r:id="rId22"/>
    <p:sldId id="277" r:id="rId23"/>
    <p:sldId id="279" r:id="rId24"/>
    <p:sldId id="280" r:id="rId25"/>
    <p:sldId id="281" r:id="rId26"/>
    <p:sldId id="282" r:id="rId27"/>
    <p:sldId id="288" r:id="rId28"/>
  </p:sldIdLst>
  <p:sldSz cx="18288000" cy="10287000"/>
  <p:notesSz cx="6858000" cy="9144000"/>
  <p:embeddedFontLs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76905" autoAdjust="0"/>
  </p:normalViewPr>
  <p:slideViewPr>
    <p:cSldViewPr>
      <p:cViewPr varScale="1">
        <p:scale>
          <a:sx n="59" d="100"/>
          <a:sy n="59" d="100"/>
        </p:scale>
        <p:origin x="-1374" y="3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0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A1889-FB91-423F-8EFF-12436982C88F}" type="datetimeFigureOut">
              <a:rPr lang="en-US" smtClean="0"/>
              <a:pPr/>
              <a:t>4/4/2020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E1017-35A8-4A7A-960A-694456110779}" type="slidenum">
              <a:rPr lang="en-US" smtClean="0"/>
              <a:pPr/>
              <a:t>‹#›</a:t>
            </a:fld>
            <a:endParaRPr lang="en-US"/>
          </a:p>
        </p:txBody>
      </p:sp>
    </p:spTree>
    <p:extLst>
      <p:ext uri="{BB962C8B-B14F-4D97-AF65-F5344CB8AC3E}">
        <p14:creationId xmlns:p14="http://schemas.microsoft.com/office/powerpoint/2010/main" xmlns="" val="2307060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term integrated</a:t>
            </a:r>
            <a:r>
              <a:rPr lang="en-IN" baseline="0" dirty="0" smtClean="0"/>
              <a:t> marketing communication refers to the efforts of all the organizations in integrating all the brand promotion methods and promote their respective products and services to a targeted segment. It enables all the marketing mix aspects in order to create harmony in promoting the products and the services to the end users. T</a:t>
            </a:r>
            <a:r>
              <a:rPr lang="en-US" baseline="0" dirty="0" smtClean="0"/>
              <a:t>he</a:t>
            </a:r>
            <a:r>
              <a:rPr lang="en-IN" baseline="0" dirty="0" smtClean="0"/>
              <a:t> purpose of the presentation is to present a stand in favour of the positive role of advertisements in reducing obesity concerns. </a:t>
            </a: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It did right?</a:t>
            </a:r>
          </a:p>
          <a:p>
            <a:endParaRPr lang="en-IN" dirty="0" smtClean="0"/>
          </a:p>
          <a:p>
            <a:r>
              <a:rPr lang="en-IN" dirty="0" smtClean="0"/>
              <a:t>These advertisements make us think that we</a:t>
            </a:r>
            <a:r>
              <a:rPr lang="en-IN" baseline="0" dirty="0" smtClean="0"/>
              <a:t> must step up for the change.</a:t>
            </a:r>
          </a:p>
          <a:p>
            <a:endParaRPr lang="en-IN" baseline="0" dirty="0" smtClean="0"/>
          </a:p>
          <a:p>
            <a:r>
              <a:rPr lang="en-IN" baseline="0" dirty="0" smtClean="0"/>
              <a:t>It creates a feeling of sympathy and makes us feel sad at the same time. And hence we step forward for a good cause. </a:t>
            </a:r>
          </a:p>
          <a:p>
            <a:endParaRPr lang="en-IN" baseline="0" dirty="0" smtClean="0"/>
          </a:p>
          <a:p>
            <a:r>
              <a:rPr lang="en-IN" baseline="0" dirty="0" smtClean="0"/>
              <a:t>If these advertisements can create a sense of sympathy and a feeling of guilty and sadness in you, then think what effect can an advertisement relating to health issues can have in our minds.</a:t>
            </a: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Obesity is a major health</a:t>
            </a:r>
            <a:r>
              <a:rPr lang="en-IN" baseline="0" dirty="0" smtClean="0"/>
              <a:t> concern globally. </a:t>
            </a:r>
          </a:p>
          <a:p>
            <a:endParaRPr lang="en-IN" baseline="0" dirty="0" smtClean="0"/>
          </a:p>
          <a:p>
            <a:r>
              <a:rPr lang="en-IN" baseline="0" dirty="0" smtClean="0"/>
              <a:t>The above pictures depict clearly that obesity or overweight is caused because of – </a:t>
            </a:r>
          </a:p>
          <a:p>
            <a:pPr marL="228600" indent="-228600">
              <a:buAutoNum type="arabicPeriod"/>
            </a:pPr>
            <a:r>
              <a:rPr lang="en-IN" dirty="0" smtClean="0"/>
              <a:t>Physical Inactivity</a:t>
            </a:r>
          </a:p>
          <a:p>
            <a:pPr marL="228600" indent="-228600">
              <a:buAutoNum type="arabicPeriod"/>
            </a:pPr>
            <a:r>
              <a:rPr lang="en-IN" dirty="0" smtClean="0"/>
              <a:t>Genetics</a:t>
            </a:r>
          </a:p>
          <a:p>
            <a:pPr marL="228600" indent="-228600">
              <a:buAutoNum type="arabicPeriod"/>
            </a:pPr>
            <a:r>
              <a:rPr lang="en-IN" dirty="0" smtClean="0"/>
              <a:t>Over</a:t>
            </a:r>
            <a:r>
              <a:rPr lang="en-IN" baseline="0" dirty="0" smtClean="0"/>
              <a:t> eating and frequency of eating</a:t>
            </a:r>
          </a:p>
          <a:p>
            <a:pPr marL="228600" indent="-228600">
              <a:buAutoNum type="arabicPeriod"/>
            </a:pPr>
            <a:r>
              <a:rPr lang="en-IN" baseline="0" dirty="0" smtClean="0"/>
              <a:t>Type of diet </a:t>
            </a:r>
          </a:p>
          <a:p>
            <a:pPr marL="228600" indent="-228600">
              <a:buAutoNum type="arabicPeriod"/>
            </a:pPr>
            <a:r>
              <a:rPr lang="en-IN" baseline="0" dirty="0" smtClean="0"/>
              <a:t>Consumption of more carbohydrates</a:t>
            </a:r>
          </a:p>
          <a:p>
            <a:pPr marL="228600" indent="-228600">
              <a:buAutoNum type="arabicPeriod"/>
            </a:pPr>
            <a:r>
              <a:rPr lang="en-IN" baseline="0" dirty="0" smtClean="0"/>
              <a:t>Medications</a:t>
            </a:r>
          </a:p>
          <a:p>
            <a:pPr marL="228600" indent="-228600">
              <a:buAutoNum type="arabicPeriod"/>
            </a:pPr>
            <a:r>
              <a:rPr lang="en-IN" baseline="0" dirty="0" smtClean="0"/>
              <a:t>Hypothyroidism insulin resistance and other diseases.</a:t>
            </a:r>
          </a:p>
          <a:p>
            <a:pPr marL="228600" indent="-228600">
              <a:buAutoNum type="arabicPeriod"/>
            </a:pPr>
            <a:r>
              <a:rPr lang="en-IN" baseline="0" dirty="0" smtClean="0"/>
              <a:t>Social issues like lack of money to purchase proper diet, lack of place to exercise and walk.</a:t>
            </a:r>
          </a:p>
          <a:p>
            <a:pPr marL="228600" indent="-228600">
              <a:buNone/>
            </a:pPr>
            <a:endParaRPr lang="en-IN" baseline="0" dirty="0" smtClean="0"/>
          </a:p>
          <a:p>
            <a:pPr marL="228600" indent="-228600">
              <a:buNone/>
            </a:pPr>
            <a:r>
              <a:rPr lang="en-IN" baseline="0" dirty="0" smtClean="0"/>
              <a:t>Health issues associated with obesity </a:t>
            </a:r>
            <a:r>
              <a:rPr lang="en-IN" baseline="0" dirty="0" smtClean="0"/>
              <a:t>are </a:t>
            </a:r>
            <a:r>
              <a:rPr lang="en-IN" baseline="0" dirty="0" smtClean="0"/>
              <a:t>–</a:t>
            </a:r>
          </a:p>
          <a:p>
            <a:pPr marL="228600" indent="-228600">
              <a:buAutoNum type="arabicPeriod"/>
            </a:pPr>
            <a:r>
              <a:rPr lang="en-IN" baseline="0" dirty="0" smtClean="0"/>
              <a:t>High blood pressure</a:t>
            </a:r>
          </a:p>
          <a:p>
            <a:pPr marL="228600" indent="-228600">
              <a:buAutoNum type="arabicPeriod"/>
            </a:pPr>
            <a:r>
              <a:rPr lang="en-IN" baseline="0" dirty="0" smtClean="0"/>
              <a:t>Hypertension (Alpert, </a:t>
            </a:r>
            <a:r>
              <a:rPr lang="en-IN" baseline="0" dirty="0" err="1" smtClean="0"/>
              <a:t>Omran</a:t>
            </a:r>
            <a:r>
              <a:rPr lang="en-IN" baseline="0" dirty="0" smtClean="0"/>
              <a:t> and </a:t>
            </a:r>
            <a:r>
              <a:rPr lang="en-IN" baseline="0" dirty="0" err="1" smtClean="0"/>
              <a:t>Bostick</a:t>
            </a:r>
            <a:r>
              <a:rPr lang="en-IN" baseline="0" dirty="0" smtClean="0"/>
              <a:t> 2016)</a:t>
            </a:r>
            <a:endParaRPr lang="en-IN" baseline="0" dirty="0" smtClean="0"/>
          </a:p>
          <a:p>
            <a:pPr marL="228600" indent="-228600">
              <a:buAutoNum type="arabicPeriod"/>
            </a:pPr>
            <a:r>
              <a:rPr lang="en-IN" baseline="0" dirty="0" smtClean="0"/>
              <a:t>Stroke</a:t>
            </a:r>
          </a:p>
          <a:p>
            <a:pPr marL="228600" indent="-228600">
              <a:buAutoNum type="arabicPeriod"/>
            </a:pPr>
            <a:r>
              <a:rPr lang="en-IN" baseline="0" dirty="0" smtClean="0"/>
              <a:t>Heart Attack</a:t>
            </a:r>
          </a:p>
          <a:p>
            <a:pPr marL="228600" indent="-228600">
              <a:buAutoNum type="arabicPeriod"/>
            </a:pPr>
            <a:r>
              <a:rPr lang="en-IN" baseline="0" dirty="0" smtClean="0"/>
              <a:t>Type 2 diabetes</a:t>
            </a:r>
          </a:p>
          <a:p>
            <a:pPr marL="228600" indent="-228600">
              <a:buAutoNum type="arabicPeriod"/>
            </a:pPr>
            <a:r>
              <a:rPr lang="en-IN" baseline="0" dirty="0" smtClean="0"/>
              <a:t>High Cholesterol</a:t>
            </a:r>
          </a:p>
          <a:p>
            <a:pPr marL="228600" indent="-228600">
              <a:buAutoNum type="arabicPeriod"/>
            </a:pPr>
            <a:r>
              <a:rPr lang="en-IN" baseline="0" dirty="0" smtClean="0"/>
              <a:t>Bone and Joint problems</a:t>
            </a:r>
          </a:p>
          <a:p>
            <a:pPr marL="228600" indent="-228600">
              <a:buAutoNum type="arabicPeriod"/>
            </a:pPr>
            <a:r>
              <a:rPr lang="en-IN" baseline="0" dirty="0" smtClean="0"/>
              <a:t>Psychological Issues</a:t>
            </a:r>
          </a:p>
          <a:p>
            <a:pPr marL="228600" indent="-228600">
              <a:buAutoNum type="arabicPeriod"/>
            </a:pPr>
            <a:endParaRPr lang="en-IN" baseline="0" dirty="0" smtClean="0"/>
          </a:p>
          <a:p>
            <a:pPr marL="228600" indent="-228600">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IN" dirty="0" smtClean="0"/>
              <a:t>According to the World Health</a:t>
            </a:r>
            <a:r>
              <a:rPr lang="en-IN" baseline="0" dirty="0" smtClean="0"/>
              <a:t> Organization, the obesity worldwide has increased three times since the year 1975.</a:t>
            </a:r>
          </a:p>
          <a:p>
            <a:pPr marL="228600" indent="-228600">
              <a:buAutoNum type="arabicPeriod"/>
            </a:pPr>
            <a:r>
              <a:rPr lang="en-IN" baseline="0" dirty="0" smtClean="0"/>
              <a:t>39% of adults were overweight in 2016 and 13% obese.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baseline="0" dirty="0" smtClean="0"/>
              <a:t>More that 1.9billion adults were overweight in 2016 and over 650 million were obese.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IN" baseline="0" dirty="0" smtClean="0"/>
              <a:t>Obesity can be prevented.</a:t>
            </a:r>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Any</a:t>
            </a:r>
            <a:r>
              <a:rPr lang="en-IN" baseline="0" dirty="0" smtClean="0"/>
              <a:t> form of foods and beverages marketing and advertisements influences the minds of the consumers. They influences the food preferences of the people and the consumption patterns. Most of the food products that are marketed or advertised contains a significant amount of sugar, fat and cholesterol that increases the obesity risk. </a:t>
            </a:r>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The</a:t>
            </a:r>
            <a:r>
              <a:rPr lang="en-IN" baseline="0" dirty="0" smtClean="0"/>
              <a:t> advertisement of the toffees and other food products have showed the children about the taste and the enjoyment. The advertisement only talks about the sweet taste and the beautiful sensation that will happen while consuming those foods but these advertisements hide the calorie fact and the effect on the health, because of which the children are misguided. </a:t>
            </a:r>
            <a:endParaRPr lang="en-US" dirty="0" smtClean="0"/>
          </a:p>
          <a:p>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We don’t realize the effect these advertisement</a:t>
            </a:r>
            <a:r>
              <a:rPr lang="en-IN" baseline="0" dirty="0" smtClean="0"/>
              <a:t>s have on us. There are many advertisement that promoted continued acceptability of smoking and encouraged in a false belief that most people smoke. Focus of the fast foods are on family, fun and appealing foods. But there remains a difference in how life is presented and how that product is sold. Advertisements on beer and liquor makes false promises about carefree life and good time but they don’t show what happens next. </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So the fact is that we get influenced by advertisements that basically fools us. If that is the case then if social awareness and proper advertisements on the negative sides are focused on any advertisements or social media, then the people can also be influenced about that as well. </a:t>
            </a:r>
            <a:endParaRPr lang="en-US" dirty="0" smtClean="0"/>
          </a:p>
          <a:p>
            <a:r>
              <a:rPr lang="en-IN" dirty="0" smtClean="0"/>
              <a:t>I</a:t>
            </a:r>
            <a:r>
              <a:rPr lang="en-IN" baseline="0" dirty="0" smtClean="0"/>
              <a:t>f we can show the negativity of the advertisement of the food and beverages companies through a social awareness advertisement, people will believe that. We need to produce evidences to the people by showing the original advertisement on the food and beverage and thereafter show what is being hidden, then people can relate and they can be aware. </a:t>
            </a:r>
            <a:r>
              <a:rPr lang="en-IN" dirty="0" smtClean="0"/>
              <a:t>The following video is an example</a:t>
            </a:r>
            <a:r>
              <a:rPr lang="en-IN" baseline="0" dirty="0" smtClean="0"/>
              <a:t> of the same.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advertisement tells about the facts that Starbucks hide</a:t>
            </a:r>
            <a:r>
              <a:rPr lang="en-IN" baseline="0" dirty="0" smtClean="0"/>
              <a:t> from us and if these issues are highlighted like this advertisement has done, people will become more aware and try to avoid from consuming such things on a regular basis.</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advertisement clearly explains what is happening with the passage of time and in the end states</a:t>
            </a:r>
            <a:r>
              <a:rPr lang="en-IN" baseline="0" dirty="0" smtClean="0"/>
              <a:t> when it should be stopped.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 advertisement</a:t>
            </a:r>
            <a:r>
              <a:rPr lang="en-IN" baseline="0" dirty="0" smtClean="0"/>
              <a:t> starts with a boy being taken to the hospital and then the video is </a:t>
            </a:r>
            <a:r>
              <a:rPr lang="en-IN" baseline="0" dirty="0" err="1" smtClean="0"/>
              <a:t>rewinded</a:t>
            </a:r>
            <a:r>
              <a:rPr lang="en-IN" baseline="0" dirty="0" smtClean="0"/>
              <a:t> to what caused the situation. It can be seen that the situation occurred because of improper physical activities and food habits. The video ends with making an impression on the minds of the audience so that we can take step from now onwards without any delay.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a:t>
            </a:r>
            <a:r>
              <a:rPr lang="en-IN" baseline="0" dirty="0" smtClean="0"/>
              <a:t> advertisement tells that we are eating our heart out if you consume improper foods. Thus it highlights on the fact that it can cause serious heart issue and ultimately death.</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Integrated</a:t>
            </a:r>
            <a:r>
              <a:rPr lang="en-US" baseline="0" dirty="0" smtClean="0"/>
              <a:t> Marketing Communication is facilitated by enabling the tools or channels that helps in projecting message to the target audience. The tools of IMC involves Advertising, Sales Promotion, Personal Selling, Public Relations, Direct Marketing, Events and Experiences and Social Media </a:t>
            </a:r>
            <a:r>
              <a:rPr lang="en-US" baseline="0" dirty="0" smtClean="0"/>
              <a:t>Marketing (</a:t>
            </a:r>
            <a:r>
              <a:rPr lang="en-US" baseline="0" dirty="0" err="1" smtClean="0"/>
              <a:t>Camilleri</a:t>
            </a:r>
            <a:r>
              <a:rPr lang="en-US" baseline="0" dirty="0" smtClean="0"/>
              <a:t> 2018). </a:t>
            </a:r>
            <a:endParaRPr lang="en-US" baseline="0" dirty="0" smtClean="0"/>
          </a:p>
          <a:p>
            <a:endParaRPr lang="en-IN" baseline="0" dirty="0" smtClean="0"/>
          </a:p>
          <a:p>
            <a:r>
              <a:rPr lang="en-IN" baseline="0" dirty="0" smtClean="0"/>
              <a:t>All these tools can be effectively used to promote awareness on obesity. Advertising is the main theme for this presentation and details is given in the following slides. We can use the other techniques for rising awareness on obesity as well. </a:t>
            </a:r>
          </a:p>
          <a:p>
            <a:endParaRPr lang="en-IN" baseline="0" dirty="0" smtClean="0"/>
          </a:p>
          <a:p>
            <a:r>
              <a:rPr lang="en-IN" baseline="0" dirty="0" smtClean="0"/>
              <a:t>If we can increase the sales promotion of healthy foods and fitness equipments then it will reduce obesity. </a:t>
            </a:r>
          </a:p>
          <a:p>
            <a:r>
              <a:rPr lang="en-IN" baseline="0" dirty="0" smtClean="0"/>
              <a:t>If we can organize corporate and social events and invite eminent persons and discuss about obesity issues, it will increase awareness. </a:t>
            </a:r>
          </a:p>
          <a:p>
            <a:r>
              <a:rPr lang="en-IN" baseline="0" dirty="0" smtClean="0"/>
              <a:t>If we post different info graphics, animations, audio and visuals on Facebook, Twitter and Instagram, it will be very effective as well.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3</a:t>
            </a:fld>
            <a:endParaRPr lang="en-US"/>
          </a:p>
        </p:txBody>
      </p:sp>
    </p:spTree>
    <p:extLst>
      <p:ext uri="{BB962C8B-B14F-4D97-AF65-F5344CB8AC3E}">
        <p14:creationId xmlns:p14="http://schemas.microsoft.com/office/powerpoint/2010/main" xmlns="" val="111912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21</a:t>
            </a:fld>
            <a:endParaRPr lang="en-US"/>
          </a:p>
        </p:txBody>
      </p:sp>
    </p:spTree>
    <p:extLst>
      <p:ext uri="{BB962C8B-B14F-4D97-AF65-F5344CB8AC3E}">
        <p14:creationId xmlns:p14="http://schemas.microsoft.com/office/powerpoint/2010/main" xmlns="" val="3211885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272727"/>
                </a:solidFill>
                <a:latin typeface="Assistant Regular Bold"/>
              </a:rPr>
              <a:t>The advertisement provides with information on health.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272727"/>
                </a:solidFill>
                <a:latin typeface="Assistant Regular Bold"/>
              </a:rPr>
              <a:t>It shows the concern of the child about her parents.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272727"/>
                </a:solidFill>
                <a:latin typeface="Assistant Regular Bold"/>
              </a:rPr>
              <a:t>It shows that she is afraid to loose her parents.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272727"/>
                </a:solidFill>
                <a:latin typeface="Assistant Regular Bold"/>
              </a:rPr>
              <a:t>This advertisement creates awareness in the mind of the parents about their future as well as the child's future.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272727"/>
                </a:solidFill>
                <a:latin typeface="Assistant Regular Bold"/>
              </a:rPr>
              <a:t>If this advertisement can be used in Social Media Sites as well, the response will be powerful.</a:t>
            </a:r>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a:t>
            </a:r>
            <a:r>
              <a:rPr lang="en-IN" baseline="0" dirty="0" smtClean="0"/>
              <a:t> audiences can be targeted in two ways –</a:t>
            </a:r>
          </a:p>
          <a:p>
            <a:pPr marL="285750" indent="-285750">
              <a:buAutoNum type="romanLcPeriod"/>
            </a:pPr>
            <a:r>
              <a:rPr lang="en-IN" baseline="0" dirty="0" smtClean="0"/>
              <a:t>Focusing on the health concerned people.</a:t>
            </a:r>
          </a:p>
          <a:p>
            <a:pPr marL="285750" indent="-285750">
              <a:buAutoNum type="romanLcPeriod"/>
            </a:pPr>
            <a:r>
              <a:rPr lang="en-IN" baseline="0" dirty="0" smtClean="0"/>
              <a:t>Focusing on the people who are working regularly and does not have enough time to have healthy food and primarily depends on beverages and fast foods. </a:t>
            </a:r>
          </a:p>
          <a:p>
            <a:pPr marL="285750" indent="-285750">
              <a:buNone/>
            </a:pPr>
            <a:endParaRPr lang="en-IN" baseline="0" dirty="0" smtClean="0"/>
          </a:p>
          <a:p>
            <a:pPr marL="285750" indent="-285750">
              <a:buNone/>
            </a:pPr>
            <a:r>
              <a:rPr lang="en-IN" baseline="0" dirty="0" smtClean="0"/>
              <a:t>Web Analytics is a great tool in today’s world that helps in determining the consumer needs and preferences. The advertising agencies can make use of this technique and thereafter target the consumers specifically according to their health habits. </a:t>
            </a:r>
          </a:p>
          <a:p>
            <a:pPr marL="285750" indent="-285750">
              <a:buNone/>
            </a:pPr>
            <a:endParaRPr lang="en-IN" baseline="0" dirty="0" smtClean="0"/>
          </a:p>
          <a:p>
            <a:pPr marL="285750" indent="-285750">
              <a:buNone/>
            </a:pPr>
            <a:r>
              <a:rPr lang="en-IN" baseline="0" dirty="0" smtClean="0"/>
              <a:t>The advertisements must have clear messages, it </a:t>
            </a:r>
            <a:r>
              <a:rPr lang="en-IN" baseline="0" dirty="0" err="1" smtClean="0"/>
              <a:t>mus</a:t>
            </a:r>
            <a:r>
              <a:rPr lang="en-IN" baseline="0" dirty="0" smtClean="0"/>
              <a:t> be precise and must maintain its quality of attractiveness and presentation.  </a:t>
            </a:r>
          </a:p>
        </p:txBody>
      </p:sp>
      <p:sp>
        <p:nvSpPr>
          <p:cNvPr id="4" name="Slide Number Placeholder 3"/>
          <p:cNvSpPr>
            <a:spLocks noGrp="1"/>
          </p:cNvSpPr>
          <p:nvPr>
            <p:ph type="sldNum" sz="quarter" idx="10"/>
          </p:nvPr>
        </p:nvSpPr>
        <p:spPr/>
        <p:txBody>
          <a:bodyPr/>
          <a:lstStyle/>
          <a:p>
            <a:fld id="{A74E1017-35A8-4A7A-960A-694456110779}"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This advertisement clearly shows the casual</a:t>
            </a:r>
            <a:r>
              <a:rPr lang="en-IN" baseline="0" dirty="0" smtClean="0"/>
              <a:t>ness of the man walking. He did not take the proper steps at the beginning and hence ended up being overweight and looking more aged in the end. This creates an awareness in the minds of the consumer that they need to take step at the very beginning only. The advertisement shows clear interaction with the audience as well in order to reflect what they are doing is wrong and steps should be taken at the right time.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These</a:t>
            </a:r>
            <a:r>
              <a:rPr lang="en-IN" baseline="0" dirty="0" smtClean="0"/>
              <a:t> advertisements create a choice in the minds of the consumers. It does not tell what to do and what not to do. Rather it rests the decision on the minds of the consumers. This interaction actually makes the audience think and decide. It has been seen in most of the cases that the audiences response positively to these advertisements.</a:t>
            </a:r>
          </a:p>
          <a:p>
            <a:endParaRPr lang="en-IN" baseline="0" dirty="0" smtClean="0"/>
          </a:p>
          <a:p>
            <a:r>
              <a:rPr lang="en-IN" baseline="0" dirty="0" smtClean="0"/>
              <a:t>500 children participated in the symbolic 2021 steps walkathon at the Dubai Mall (</a:t>
            </a:r>
            <a:r>
              <a:rPr lang="en-US" sz="1200" kern="1200" dirty="0" smtClean="0">
                <a:solidFill>
                  <a:schemeClr val="tx1"/>
                </a:solidFill>
                <a:latin typeface="+mn-lt"/>
                <a:ea typeface="+mn-ea"/>
                <a:cs typeface="+mn-cs"/>
              </a:rPr>
              <a:t>Janice Ponce de Leon 2020)</a:t>
            </a:r>
            <a:r>
              <a:rPr lang="en-IN" baseline="0" dirty="0" smtClean="0"/>
              <a:t>.</a:t>
            </a:r>
          </a:p>
          <a:p>
            <a:r>
              <a:rPr lang="en-IN" baseline="0" dirty="0" smtClean="0"/>
              <a:t>In Australia 66% of the people are now using stairs every day (</a:t>
            </a:r>
            <a:r>
              <a:rPr lang="en-IN" baseline="0" dirty="0" err="1" smtClean="0"/>
              <a:t>Halpern</a:t>
            </a:r>
            <a:r>
              <a:rPr lang="en-IN" baseline="0" dirty="0" smtClean="0"/>
              <a:t> 2020).</a:t>
            </a:r>
          </a:p>
          <a:p>
            <a:r>
              <a:rPr lang="en-IN" baseline="0" dirty="0" smtClean="0"/>
              <a:t>The UAE Cabinet has decided to increase the tax rates on sweetened beverages and other food products that leads to obesity. </a:t>
            </a:r>
          </a:p>
          <a:p>
            <a:r>
              <a:rPr lang="en-IN" baseline="0" dirty="0" smtClean="0"/>
              <a:t>The US Government has also taken up roles in combating obesity and supports the social awareness advertisements and campaigns (</a:t>
            </a:r>
            <a:r>
              <a:rPr lang="en-US" dirty="0" smtClean="0"/>
              <a:t>AAFP.org 2020</a:t>
            </a:r>
            <a:r>
              <a:rPr lang="en-IN" baseline="0" dirty="0" smtClean="0"/>
              <a:t>).</a:t>
            </a:r>
          </a:p>
          <a:p>
            <a:r>
              <a:rPr lang="en-IN" baseline="0" dirty="0" smtClean="0"/>
              <a:t>The people globally have become health conscious and  programs on preventing the junk foods and beverages are taking place globally. </a:t>
            </a: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Campaigns against</a:t>
            </a:r>
            <a:r>
              <a:rPr lang="en-IN" baseline="0" dirty="0" smtClean="0"/>
              <a:t> Coca-Cola has made the company rethink business. The company has to face a number of questions as well as a number of challenges. It now has been forced to reshape its strategies so that it tastes good for the consumers but at the same time is not harmful for health. People across the world has become health conscious and have changed the consumption pattern because of which the company had to change its way of business. </a:t>
            </a: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17137-C7DB-41B9-AA13-1AAE1B304365}"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Advertising</a:t>
            </a:r>
            <a:r>
              <a:rPr lang="en-IN" baseline="0" dirty="0" smtClean="0"/>
              <a:t> is a simple market tactic that involves paying and promoting products and services to a larger group of audience. The main purpose of advertisements is to reach people who are willing to pay and enticing to buy the organization’s products and services. </a:t>
            </a:r>
          </a:p>
          <a:p>
            <a:endParaRPr lang="en-IN" baseline="0" dirty="0" smtClean="0"/>
          </a:p>
          <a:p>
            <a:r>
              <a:rPr lang="en-IN" baseline="0" dirty="0" smtClean="0"/>
              <a:t>There are different media that can be used for advertisements and they are newspapers, satellites, wireless, telephones, magazines, radio, television, web page, audio, billboards, video tape, signs and posters.  </a:t>
            </a:r>
            <a:endParaRPr lang="en-US" dirty="0" smtClean="0"/>
          </a:p>
          <a:p>
            <a:endParaRPr lang="en-IN" dirty="0" smtClean="0"/>
          </a:p>
          <a:p>
            <a:r>
              <a:rPr lang="en-IN" dirty="0" smtClean="0"/>
              <a:t>We</a:t>
            </a:r>
            <a:r>
              <a:rPr lang="en-IN" baseline="0" dirty="0" smtClean="0"/>
              <a:t> can utilise this channel in order to reach a huge customer base at a small time and highlight about the increasing obesity issues. Newspaper can highlight various obesity cases, web pages can show feedback from various doctors and health service providers, posters, signs and billboards on increasing obesity can be used to engage people on the move.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Advertising helps in –</a:t>
            </a:r>
          </a:p>
          <a:p>
            <a:endParaRPr lang="en-IN" baseline="0" dirty="0" smtClean="0"/>
          </a:p>
          <a:p>
            <a:r>
              <a:rPr lang="en-IN" baseline="0" dirty="0" smtClean="0"/>
              <a:t>It spreads awareness amongst people about the rising concern of obesity.</a:t>
            </a:r>
          </a:p>
          <a:p>
            <a:r>
              <a:rPr lang="en-IN" baseline="0" dirty="0" smtClean="0"/>
              <a:t>It helps in communicating all the details facts, figures and information to the audience. </a:t>
            </a:r>
          </a:p>
          <a:p>
            <a:r>
              <a:rPr lang="en-IN" baseline="0" dirty="0" smtClean="0"/>
              <a:t>The most important part is that advertisement on obesity is an advertisement on a health issue and thus it tries to focus on revealing all the minute truths that are hidden in general by all the foods and beverage companies. </a:t>
            </a:r>
          </a:p>
          <a:p>
            <a:r>
              <a:rPr lang="en-IN" baseline="0" dirty="0" smtClean="0"/>
              <a:t>Advertisement can help reaching a number of people in just a blink of an eye if the proper channel is used. Thus advertisements on obesity can also help people in understanding the underlying health issues attached with obesity.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IN" dirty="0" smtClean="0"/>
              <a:t>Consumers does not</a:t>
            </a:r>
            <a:r>
              <a:rPr lang="en-IN" baseline="0" dirty="0" smtClean="0"/>
              <a:t> like to get interrupted or feel disturbed and hence </a:t>
            </a:r>
            <a:r>
              <a:rPr lang="en-IN" dirty="0" smtClean="0"/>
              <a:t>participation in disruption should be avoided.</a:t>
            </a:r>
            <a:r>
              <a:rPr lang="en-IN" baseline="0" dirty="0" smtClean="0"/>
              <a:t> The advertisement on obesity must be sent or directed towards the consumers at one time. It must not be sent through emails or messages at regular intervals. </a:t>
            </a:r>
          </a:p>
          <a:p>
            <a:pPr marL="228600" indent="-228600">
              <a:buAutoNum type="arabicPeriod"/>
            </a:pPr>
            <a:r>
              <a:rPr lang="en-IN" baseline="0" dirty="0" smtClean="0"/>
              <a:t>The Guerrilla marketing should be kept in mind. Advertisements should not be any typical one like those in the toilets and pavements but it should be eventful, colourful and have stunts to grab consumer attention. If proper message and content on obesity can be provided in the advertisement it can create a huge impact.  </a:t>
            </a:r>
          </a:p>
          <a:p>
            <a:pPr marL="228600" indent="-228600">
              <a:buAutoNum type="arabicPeriod"/>
            </a:pPr>
            <a:r>
              <a:rPr lang="en-IN" baseline="0" dirty="0" smtClean="0"/>
              <a:t>28% of the words written in any article are actually read by the consumers. 72% is ignored. So the messages must be kept short and the words should be clear and counted. A short clip on ill effects, or what can happen because of being over-weight or any facts hidden from the consumers can be shown and a question can be raised at the last to engage the audience. </a:t>
            </a:r>
          </a:p>
          <a:p>
            <a:pPr marL="228600" indent="-228600">
              <a:buAutoNum type="arabicPeriod"/>
            </a:pPr>
            <a:r>
              <a:rPr lang="en-IN" baseline="0" dirty="0" smtClean="0"/>
              <a:t>Using of brand ambassadors helps in influencing the minds of the consumers. If any eminent person can come and provide with his/her real life example on how they work out and how they maintain their weight in order to avoid obesity, it can be effective. </a:t>
            </a:r>
          </a:p>
          <a:p>
            <a:pPr marL="228600" indent="-22860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Advertisement</a:t>
            </a:r>
            <a:r>
              <a:rPr lang="en-IN" baseline="0" dirty="0" smtClean="0"/>
              <a:t> helps in communicating effectively. </a:t>
            </a:r>
          </a:p>
          <a:p>
            <a:r>
              <a:rPr lang="en-IN" baseline="0" dirty="0" smtClean="0"/>
              <a:t>It helps in improving the brands by transferring the message out to the world. It tells the customers what is being done and why it is done that adds a value to the brand. If a health institution provides advertisement about the ill effects of the obesity, it will create a good impression about the institution and at the same time the advertisement will be taken seriously by the viewers.  </a:t>
            </a:r>
          </a:p>
          <a:p>
            <a:r>
              <a:rPr lang="en-IN" baseline="0" dirty="0" smtClean="0"/>
              <a:t>It creates awareness by telling stories. If various health stories, the condition that occurred because of not following the over-weight guidelines can be mentioned and shown. If stories on how it has lead to the end of a life and how it can be prevented be shown to audiences, it will create a long lasting impact.   </a:t>
            </a:r>
          </a:p>
          <a:p>
            <a:r>
              <a:rPr lang="en-IN" baseline="0" dirty="0" smtClean="0"/>
              <a:t>If we keep a question in the end like –”Which way you choose to Live?” after showing the negative impacts, it will make better engagement. </a:t>
            </a:r>
          </a:p>
          <a:p>
            <a:r>
              <a:rPr lang="en-IN" baseline="0" dirty="0" smtClean="0"/>
              <a:t>Unified measurement. Proper data and consistent data must be provided in related advertisements to assure the people about the facts (</a:t>
            </a:r>
            <a:r>
              <a:rPr lang="en-US" dirty="0" smtClean="0"/>
              <a:t>Globalwebindex.com  2020</a:t>
            </a:r>
            <a:r>
              <a:rPr lang="en-IN" baseline="0"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Advertisements</a:t>
            </a:r>
            <a:r>
              <a:rPr lang="en-IN" baseline="0" dirty="0" smtClean="0"/>
              <a:t> can also be used for social awareness. The social issues like food habits, obesity and its ill effects can be highlighted through pictures and videos. A proper audio – visual will help in raising questions in the mind of the consumers. The consumers will always try to find a solution and thereafter try to take the necessary actions after seeing the advertisements. This will enable solving various social issues thereafter bringing a societal change. The more creative videos, the more will be the engagement of the target audiences. Sharing such videos on social media platforms will also help enabling awareness among a large number of consumers in a small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advertisements</a:t>
            </a:r>
            <a:r>
              <a:rPr lang="en-US" baseline="0" dirty="0" smtClean="0"/>
              <a:t> are instances of socially responsible advertising campaigns that helps in positively influencing the state of well-being amongst community members. Advertisements can play a major role in influencing the behavior and practices of children and adults.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9</a:t>
            </a:fld>
            <a:endParaRPr lang="en-US"/>
          </a:p>
        </p:txBody>
      </p:sp>
    </p:spTree>
    <p:extLst>
      <p:ext uri="{BB962C8B-B14F-4D97-AF65-F5344CB8AC3E}">
        <p14:creationId xmlns:p14="http://schemas.microsoft.com/office/powerpoint/2010/main" xmlns="" val="163667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another instance of socially responsible ads, which is projected at the concern of increasing obesity. </a:t>
            </a:r>
            <a:endParaRPr lang="en-US" dirty="0"/>
          </a:p>
        </p:txBody>
      </p:sp>
      <p:sp>
        <p:nvSpPr>
          <p:cNvPr id="4" name="Slide Number Placeholder 3"/>
          <p:cNvSpPr>
            <a:spLocks noGrp="1"/>
          </p:cNvSpPr>
          <p:nvPr>
            <p:ph type="sldNum" sz="quarter" idx="10"/>
          </p:nvPr>
        </p:nvSpPr>
        <p:spPr/>
        <p:txBody>
          <a:bodyPr/>
          <a:lstStyle/>
          <a:p>
            <a:fld id="{A74E1017-35A8-4A7A-960A-694456110779}" type="slidenum">
              <a:rPr lang="en-US" smtClean="0"/>
              <a:pPr/>
              <a:t>10</a:t>
            </a:fld>
            <a:endParaRPr lang="en-US"/>
          </a:p>
        </p:txBody>
      </p:sp>
    </p:spTree>
    <p:extLst>
      <p:ext uri="{BB962C8B-B14F-4D97-AF65-F5344CB8AC3E}">
        <p14:creationId xmlns:p14="http://schemas.microsoft.com/office/powerpoint/2010/main" xmlns="" val="197271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file:///C:\Users\RAJDEEP\Downloads\y2mate.com%20-%20Childhood%20Obesity_%20Do%20junk%20food%20adverts%20really%20influence%20children_%20_%20Cancer%20Research%20UK_oxlmrcr-2Bo_360p.mp4" TargetMode="External"/><Relationship Id="rId6" Type="http://schemas.openxmlformats.org/officeDocument/2006/relationships/hyperlink" Target="https://www.youtube.com/watch?v=oxlmrcr-2Bo" TargetMode="External"/><Relationship Id="rId5" Type="http://schemas.openxmlformats.org/officeDocument/2006/relationships/image" Target="../media/image19.png"/><Relationship Id="rId4" Type="http://schemas.microsoft.com/office/2007/relationships/media" Target="file:///C:\Users\RAJDEEP\Downloads\y2mate.com%20-%20Childhood%20Obesity_%20Do%20junk%20food%20adverts%20really%20influence%20children_%20_%20Cancer%20Research%20UK_oxlmrcr-2Bo_360p.mp4"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ideo" Target="file:///C:\Users\RAJDEEP\Downloads\y2mate.com%20-%20Five%20Things%20Starbucks%20Won't%20Tell%20You_sG9Jo3plhPA_360p.mp4" TargetMode="External"/><Relationship Id="rId6" Type="http://schemas.openxmlformats.org/officeDocument/2006/relationships/hyperlink" Target="https://www.youtube.com/watch?v=sG9Jo3plhPA" TargetMode="External"/><Relationship Id="rId5" Type="http://schemas.openxmlformats.org/officeDocument/2006/relationships/image" Target="../media/image19.png"/><Relationship Id="rId4" Type="http://schemas.microsoft.com/office/2007/relationships/media" Target="file:///C:\Users\RAJDEEP\Downloads\y2mate.com%20-%20Five%20Things%20Starbucks%20Won't%20Tell%20You_sG9Jo3plhPA_360p.mp4"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file:///C:\Users\RAJDEEP\Downloads\y2mate.com%20-%20Rewind%20the%20Future_xUmp67YDlHY_360p.mp4" TargetMode="External"/><Relationship Id="rId6" Type="http://schemas.openxmlformats.org/officeDocument/2006/relationships/hyperlink" Target="https://www.youtube.com/watch?v=xUmp67YDlHY" TargetMode="External"/><Relationship Id="rId5" Type="http://schemas.openxmlformats.org/officeDocument/2006/relationships/image" Target="../media/image19.png"/><Relationship Id="rId4" Type="http://schemas.microsoft.com/office/2007/relationships/media" Target="file:///C:\Users\RAJDEEP\Downloads\y2mate.com%20-%20Rewind%20the%20Future_xUmp67YDlHY_360p.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file:///C:\Users\RAJDEEP\Downloads\'Eat%20Your%20Heart%20Out'%20-%20Obesity%20Awareness%20Campaign.mp4" TargetMode="External"/><Relationship Id="rId6" Type="http://schemas.openxmlformats.org/officeDocument/2006/relationships/hyperlink" Target="https://www.youtube.com/watch?v=7DnC0zD51I4" TargetMode="External"/><Relationship Id="rId5" Type="http://schemas.openxmlformats.org/officeDocument/2006/relationships/image" Target="../media/image19.png"/><Relationship Id="rId4" Type="http://schemas.microsoft.com/office/2007/relationships/media" Target="file:///C:\Users\RAJDEEP\Downloads\'Eat%20Your%20Heart%20Out'%20-%20Obesity%20Awareness%20Campaign.mp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file:///C:\Users\RAJDEEP\Downloads\y2mate.com%20-%20Obesity%20Prevention%20Ad%20-%20The%20Hug%20-%20Cancer%20Council_upi0EKiKtq8_360p.mp4" TargetMode="External"/><Relationship Id="rId6" Type="http://schemas.openxmlformats.org/officeDocument/2006/relationships/hyperlink" Target="https://www.youtube.com/watch?v=upi0EKiKtq8" TargetMode="External"/><Relationship Id="rId5" Type="http://schemas.openxmlformats.org/officeDocument/2006/relationships/image" Target="../media/image19.png"/><Relationship Id="rId4" Type="http://schemas.microsoft.com/office/2007/relationships/media" Target="file:///C:\Users\RAJDEEP\Downloads\y2mate.com%20-%20Obesity%20Prevention%20Ad%20-%20The%20Hug%20-%20Cancer%20Council_upi0EKiKtq8_360p.mp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file:///C:\Users\RAJDEEP\Downloads\y2mate.com%20-%20Measure%20Up%20Australian%20obesity%20TVC_9dL4lN6GKi4_360p.mp4" TargetMode="External"/><Relationship Id="rId6" Type="http://schemas.openxmlformats.org/officeDocument/2006/relationships/hyperlink" Target="https://www.youtube.com/watch?v=9dL4lN6GKi4" TargetMode="External"/><Relationship Id="rId5" Type="http://schemas.openxmlformats.org/officeDocument/2006/relationships/image" Target="../media/image19.png"/><Relationship Id="rId4" Type="http://schemas.microsoft.com/office/2007/relationships/media" Target="file:///C:\Users\RAJDEEP\Downloads\y2mate.com%20-%20Measure%20Up%20Australian%20obesity%20TVC_9dL4lN6GKi4_360p.mp4"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ideo" Target="file:///C:\Users\RAJDEEP\Downloads\y2mate.com%20-%20The%20Honest%20Coca-Cola%20Obesity%20Commercial_bHhCP5ad-zM_360p.mp4" TargetMode="External"/><Relationship Id="rId6" Type="http://schemas.openxmlformats.org/officeDocument/2006/relationships/hyperlink" Target="https://www.youtube.com/watch?v=bHhCP5ad-zM" TargetMode="External"/><Relationship Id="rId5" Type="http://schemas.openxmlformats.org/officeDocument/2006/relationships/image" Target="../media/image19.png"/><Relationship Id="rId4" Type="http://schemas.microsoft.com/office/2007/relationships/media" Target="file:///C:\Users\RAJDEEP\Downloads\y2mate.com%20-%20The%20Honest%20Coca-Cola%20Obesity%20Commercial_bHhCP5ad-zM_360p.mp4"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9dL4lN6GKi4" TargetMode="External"/><Relationship Id="rId3" Type="http://schemas.openxmlformats.org/officeDocument/2006/relationships/hyperlink" Target="https://www.youtube.com/watch?v=oxlmrcr-2Bo" TargetMode="External"/><Relationship Id="rId7" Type="http://schemas.openxmlformats.org/officeDocument/2006/relationships/hyperlink" Target="https://www.youtube.com/watch?v=upi0EKiKtq8"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youtube.com/watch?v=7DnC0zD51I4" TargetMode="External"/><Relationship Id="rId5" Type="http://schemas.openxmlformats.org/officeDocument/2006/relationships/hyperlink" Target="https://www.youtube.com/watch?v=xUmp67YDlHY" TargetMode="External"/><Relationship Id="rId4" Type="http://schemas.openxmlformats.org/officeDocument/2006/relationships/hyperlink" Target="https://www.youtube.com/watch?v=sG9Jo3plhPA" TargetMode="External"/><Relationship Id="rId9" Type="http://schemas.openxmlformats.org/officeDocument/2006/relationships/hyperlink" Target="https://www.youtube.com/watch?v=bHhCP5ad-z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15257" y="-177332"/>
            <a:ext cx="18918515" cy="10641665"/>
          </a:xfrm>
          <a:prstGeom prst="rect">
            <a:avLst/>
          </a:prstGeom>
        </p:spPr>
      </p:pic>
      <p:grpSp>
        <p:nvGrpSpPr>
          <p:cNvPr id="3" name="Group 3"/>
          <p:cNvGrpSpPr>
            <a:grpSpLocks noChangeAspect="1"/>
          </p:cNvGrpSpPr>
          <p:nvPr/>
        </p:nvGrpSpPr>
        <p:grpSpPr>
          <a:xfrm>
            <a:off x="11512203" y="2639362"/>
            <a:ext cx="5006579" cy="500655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8218" t="-18784" r="-32401"/>
              </a:stretch>
            </a:blipFill>
          </p:spPr>
        </p:sp>
      </p:grpSp>
      <p:sp>
        <p:nvSpPr>
          <p:cNvPr id="5" name="TextBox 5"/>
          <p:cNvSpPr txBox="1"/>
          <p:nvPr/>
        </p:nvSpPr>
        <p:spPr>
          <a:xfrm>
            <a:off x="2134595" y="4845949"/>
            <a:ext cx="8588012" cy="2561021"/>
          </a:xfrm>
          <a:prstGeom prst="rect">
            <a:avLst/>
          </a:prstGeom>
        </p:spPr>
        <p:txBody>
          <a:bodyPr lIns="0" tIns="0" rIns="0" bIns="0" rtlCol="0" anchor="t">
            <a:spAutoFit/>
          </a:bodyPr>
          <a:lstStyle/>
          <a:p>
            <a:pPr>
              <a:lnSpc>
                <a:spcPts val="6656"/>
              </a:lnSpc>
            </a:pPr>
            <a:r>
              <a:rPr lang="en-US" sz="6400" spc="-128">
                <a:solidFill>
                  <a:srgbClr val="FFFFFF"/>
                </a:solidFill>
                <a:latin typeface="Antonio Bold"/>
              </a:rPr>
              <a:t>INTEGRATED </a:t>
            </a:r>
          </a:p>
          <a:p>
            <a:pPr>
              <a:lnSpc>
                <a:spcPts val="6656"/>
              </a:lnSpc>
            </a:pPr>
            <a:r>
              <a:rPr lang="en-US" sz="6400" spc="-128">
                <a:solidFill>
                  <a:srgbClr val="FFFFFF"/>
                </a:solidFill>
                <a:latin typeface="Antonio Bold"/>
              </a:rPr>
              <a:t>MARKETING</a:t>
            </a:r>
          </a:p>
          <a:p>
            <a:pPr>
              <a:lnSpc>
                <a:spcPts val="6656"/>
              </a:lnSpc>
            </a:pPr>
            <a:r>
              <a:rPr lang="en-US" sz="6400" spc="-128">
                <a:solidFill>
                  <a:srgbClr val="FFFFFF"/>
                </a:solidFill>
                <a:latin typeface="Antonio Bold"/>
              </a:rPr>
              <a:t>COMMUNICATIONS</a:t>
            </a:r>
          </a:p>
        </p:txBody>
      </p:sp>
      <p:sp>
        <p:nvSpPr>
          <p:cNvPr id="6" name="TextBox 6"/>
          <p:cNvSpPr txBox="1"/>
          <p:nvPr/>
        </p:nvSpPr>
        <p:spPr>
          <a:xfrm>
            <a:off x="2134595" y="7512571"/>
            <a:ext cx="7465642" cy="615389"/>
          </a:xfrm>
          <a:prstGeom prst="rect">
            <a:avLst/>
          </a:prstGeom>
        </p:spPr>
        <p:txBody>
          <a:bodyPr lIns="0" tIns="0" rIns="0" bIns="0" rtlCol="0" anchor="t">
            <a:spAutoFit/>
          </a:bodyPr>
          <a:lstStyle/>
          <a:p>
            <a:pPr>
              <a:lnSpc>
                <a:spcPts val="5040"/>
              </a:lnSpc>
              <a:spcBef>
                <a:spcPct val="0"/>
              </a:spcBef>
            </a:pPr>
            <a:r>
              <a:rPr lang="en-US" sz="3600">
                <a:solidFill>
                  <a:srgbClr val="FFFFFF"/>
                </a:solidFill>
                <a:latin typeface="Assistant Regular"/>
              </a:rPr>
              <a:t>Advertising can help reduce "Obesity".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5257" y="-177332"/>
            <a:ext cx="18918515" cy="10641665"/>
          </a:xfrm>
          <a:prstGeom prst="rect">
            <a:avLst/>
          </a:prstGeom>
        </p:spPr>
      </p:pic>
      <p:grpSp>
        <p:nvGrpSpPr>
          <p:cNvPr id="3" name="Group 3"/>
          <p:cNvGrpSpPr/>
          <p:nvPr/>
        </p:nvGrpSpPr>
        <p:grpSpPr>
          <a:xfrm>
            <a:off x="501670" y="4477386"/>
            <a:ext cx="6765532" cy="2269391"/>
            <a:chOff x="0" y="0"/>
            <a:chExt cx="9020710" cy="3025854"/>
          </a:xfrm>
        </p:grpSpPr>
        <p:sp>
          <p:nvSpPr>
            <p:cNvPr id="4" name="TextBox 4"/>
            <p:cNvSpPr txBox="1"/>
            <p:nvPr/>
          </p:nvSpPr>
          <p:spPr>
            <a:xfrm>
              <a:off x="0" y="0"/>
              <a:ext cx="9020710" cy="1422821"/>
            </a:xfrm>
            <a:prstGeom prst="rect">
              <a:avLst/>
            </a:prstGeom>
          </p:spPr>
          <p:txBody>
            <a:bodyPr lIns="0" tIns="0" rIns="0" bIns="0" rtlCol="0" anchor="t">
              <a:spAutoFit/>
            </a:bodyPr>
            <a:lstStyle/>
            <a:p>
              <a:pPr algn="ctr">
                <a:lnSpc>
                  <a:spcPts val="4201"/>
                </a:lnSpc>
              </a:pPr>
              <a:r>
                <a:rPr lang="en-US" sz="3501">
                  <a:solidFill>
                    <a:srgbClr val="FFFFFF"/>
                  </a:solidFill>
                  <a:latin typeface="Antonio Bold"/>
                </a:rPr>
                <a:t>REAL LIFE EXAMPLES OF SOCAL ADVERTISEMENTS</a:t>
              </a:r>
            </a:p>
          </p:txBody>
        </p:sp>
      </p:grpSp>
      <p:pic>
        <p:nvPicPr>
          <p:cNvPr id="9" name="Picture 8" descr="OBESITY NYC.gif"/>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31832" y="1399084"/>
            <a:ext cx="8424936" cy="7272808"/>
          </a:xfrm>
          <a:prstGeom prst="rect">
            <a:avLst/>
          </a:prstGeom>
        </p:spPr>
      </p:pic>
      <p:sp>
        <p:nvSpPr>
          <p:cNvPr id="10" name="TextBox 9"/>
          <p:cNvSpPr txBox="1"/>
          <p:nvPr/>
        </p:nvSpPr>
        <p:spPr>
          <a:xfrm>
            <a:off x="7271792" y="9319964"/>
            <a:ext cx="9865096" cy="400110"/>
          </a:xfrm>
          <a:prstGeom prst="rect">
            <a:avLst/>
          </a:prstGeom>
          <a:noFill/>
        </p:spPr>
        <p:txBody>
          <a:bodyPr wrap="square" rtlCol="0">
            <a:spAutoFit/>
          </a:bodyPr>
          <a:lstStyle/>
          <a:p>
            <a:r>
              <a:rPr lang="en-US" sz="2000" dirty="0" smtClean="0">
                <a:solidFill>
                  <a:srgbClr val="FFFFFF"/>
                </a:solidFill>
              </a:rPr>
              <a:t>AD CAMPAIGN BY NEW YORK CITY DEPARTMENT OF HEALTH AND MENTAL HYGIENE </a:t>
            </a:r>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5257" y="-177332"/>
            <a:ext cx="18918515" cy="10641665"/>
          </a:xfrm>
          <a:prstGeom prst="rect">
            <a:avLst/>
          </a:prstGeom>
        </p:spPr>
      </p:pic>
      <p:grpSp>
        <p:nvGrpSpPr>
          <p:cNvPr id="3" name="Group 3"/>
          <p:cNvGrpSpPr>
            <a:grpSpLocks noChangeAspect="1"/>
          </p:cNvGrpSpPr>
          <p:nvPr/>
        </p:nvGrpSpPr>
        <p:grpSpPr>
          <a:xfrm>
            <a:off x="11487664" y="2640221"/>
            <a:ext cx="5006579" cy="500655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
        <p:nvSpPr>
          <p:cNvPr id="5" name="TextBox 5"/>
          <p:cNvSpPr txBox="1"/>
          <p:nvPr/>
        </p:nvSpPr>
        <p:spPr>
          <a:xfrm>
            <a:off x="1737278" y="4119739"/>
            <a:ext cx="8588012" cy="2161822"/>
          </a:xfrm>
          <a:prstGeom prst="rect">
            <a:avLst/>
          </a:prstGeom>
        </p:spPr>
        <p:txBody>
          <a:bodyPr lIns="0" tIns="0" rIns="0" bIns="0" rtlCol="0" anchor="t">
            <a:spAutoFit/>
          </a:bodyPr>
          <a:lstStyle/>
          <a:p>
            <a:pPr>
              <a:lnSpc>
                <a:spcPts val="8320"/>
              </a:lnSpc>
            </a:pPr>
            <a:r>
              <a:rPr lang="en-US" sz="8000" spc="-160">
                <a:solidFill>
                  <a:srgbClr val="FFFFFF"/>
                </a:solidFill>
                <a:latin typeface="Antonio Bold"/>
              </a:rPr>
              <a:t>DIDN'T IT EVOKE SOMETHING IN YOU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971550" y="4099347"/>
            <a:ext cx="8115300" cy="2095221"/>
            <a:chOff x="0" y="0"/>
            <a:chExt cx="10820400" cy="2793628"/>
          </a:xfrm>
        </p:grpSpPr>
        <p:sp>
          <p:nvSpPr>
            <p:cNvPr id="3" name="AutoShape 3"/>
            <p:cNvSpPr/>
            <p:nvPr/>
          </p:nvSpPr>
          <p:spPr>
            <a:xfrm>
              <a:off x="0" y="0"/>
              <a:ext cx="10820400" cy="2793628"/>
            </a:xfrm>
            <a:prstGeom prst="rect">
              <a:avLst/>
            </a:prstGeom>
            <a:solidFill>
              <a:srgbClr val="EFE6E0"/>
            </a:solidFill>
          </p:spPr>
        </p:sp>
        <p:sp>
          <p:nvSpPr>
            <p:cNvPr id="4" name="TextBox 4"/>
            <p:cNvSpPr txBox="1"/>
            <p:nvPr/>
          </p:nvSpPr>
          <p:spPr>
            <a:xfrm>
              <a:off x="332274" y="502705"/>
              <a:ext cx="10155853" cy="1788219"/>
            </a:xfrm>
            <a:prstGeom prst="rect">
              <a:avLst/>
            </a:prstGeom>
          </p:spPr>
          <p:txBody>
            <a:bodyPr lIns="0" tIns="0" rIns="0" bIns="0" rtlCol="0" anchor="t">
              <a:spAutoFit/>
            </a:bodyPr>
            <a:lstStyle/>
            <a:p>
              <a:pPr algn="ctr">
                <a:lnSpc>
                  <a:spcPts val="10560"/>
                </a:lnSpc>
              </a:pPr>
              <a:r>
                <a:rPr lang="en-US" sz="8800" dirty="0">
                  <a:solidFill>
                    <a:srgbClr val="BD1E31"/>
                  </a:solidFill>
                  <a:latin typeface="Antonio Bold"/>
                </a:rPr>
                <a:t>OBESITY</a:t>
              </a:r>
            </a:p>
          </p:txBody>
        </p:sp>
      </p:grpSp>
      <p:grpSp>
        <p:nvGrpSpPr>
          <p:cNvPr id="5" name="Group 5"/>
          <p:cNvGrpSpPr/>
          <p:nvPr/>
        </p:nvGrpSpPr>
        <p:grpSpPr>
          <a:xfrm>
            <a:off x="10317460" y="1028700"/>
            <a:ext cx="639114" cy="63911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1E31"/>
            </a:solidFill>
          </p:spPr>
        </p:sp>
      </p:grpSp>
      <p:pic>
        <p:nvPicPr>
          <p:cNvPr id="7" name="Picture 7"/>
          <p:cNvPicPr>
            <a:picLocks noChangeAspect="1"/>
          </p:cNvPicPr>
          <p:nvPr/>
        </p:nvPicPr>
        <p:blipFill>
          <a:blip r:embed="rId3"/>
          <a:srcRect/>
          <a:stretch>
            <a:fillRect/>
          </a:stretch>
        </p:blipFill>
        <p:spPr>
          <a:xfrm>
            <a:off x="10637017" y="2077041"/>
            <a:ext cx="5726885" cy="4044613"/>
          </a:xfrm>
          <a:prstGeom prst="rect">
            <a:avLst/>
          </a:prstGeom>
        </p:spPr>
      </p:pic>
      <p:sp>
        <p:nvSpPr>
          <p:cNvPr id="8" name="TextBox 8"/>
          <p:cNvSpPr txBox="1"/>
          <p:nvPr/>
        </p:nvSpPr>
        <p:spPr>
          <a:xfrm>
            <a:off x="11444802" y="811611"/>
            <a:ext cx="5240480" cy="1044716"/>
          </a:xfrm>
          <a:prstGeom prst="rect">
            <a:avLst/>
          </a:prstGeom>
        </p:spPr>
        <p:txBody>
          <a:bodyPr lIns="0" tIns="0" rIns="0" bIns="0" rtlCol="0" anchor="t">
            <a:spAutoFit/>
          </a:bodyPr>
          <a:lstStyle/>
          <a:p>
            <a:pPr>
              <a:lnSpc>
                <a:spcPts val="4160"/>
              </a:lnSpc>
            </a:pPr>
            <a:r>
              <a:rPr lang="en-US" sz="3200">
                <a:solidFill>
                  <a:srgbClr val="272727"/>
                </a:solidFill>
                <a:latin typeface="Assistant Regular Bold"/>
              </a:rPr>
              <a:t>What are the below pictures telling us about obesity?</a:t>
            </a:r>
          </a:p>
        </p:txBody>
      </p:sp>
      <p:pic>
        <p:nvPicPr>
          <p:cNvPr id="9" name="Picture 8" descr="54173b646fe715300b522f4ff62eff4c.png"/>
          <p:cNvPicPr>
            <a:picLocks noChangeAspect="1"/>
          </p:cNvPicPr>
          <p:nvPr/>
        </p:nvPicPr>
        <p:blipFill>
          <a:blip r:embed="rId4" cstate="print"/>
          <a:stretch>
            <a:fillRect/>
          </a:stretch>
        </p:blipFill>
        <p:spPr>
          <a:xfrm>
            <a:off x="12072958" y="6000756"/>
            <a:ext cx="3598244" cy="3786178"/>
          </a:xfrm>
          <a:prstGeom prst="rect">
            <a:avLst/>
          </a:prstGeom>
        </p:spPr>
      </p:pic>
      <p:cxnSp>
        <p:nvCxnSpPr>
          <p:cNvPr id="11" name="Straight Connector 10"/>
          <p:cNvCxnSpPr/>
          <p:nvPr/>
        </p:nvCxnSpPr>
        <p:spPr>
          <a:xfrm>
            <a:off x="0" y="9500213"/>
            <a:ext cx="11430016" cy="1037"/>
          </a:xfrm>
          <a:prstGeom prst="line">
            <a:avLst/>
          </a:prstGeom>
        </p:spPr>
        <p:style>
          <a:lnRef idx="2">
            <a:schemeClr val="dk1"/>
          </a:lnRef>
          <a:fillRef idx="0">
            <a:schemeClr val="dk1"/>
          </a:fillRef>
          <a:effectRef idx="1">
            <a:schemeClr val="dk1"/>
          </a:effectRef>
          <a:fontRef idx="minor">
            <a:schemeClr val="tx1"/>
          </a:fontRef>
        </p:style>
      </p:cxnSp>
      <p:sp>
        <p:nvSpPr>
          <p:cNvPr id="12" name="Rectangle 11"/>
          <p:cNvSpPr/>
          <p:nvPr/>
        </p:nvSpPr>
        <p:spPr>
          <a:xfrm>
            <a:off x="0" y="9569267"/>
            <a:ext cx="11572892" cy="646331"/>
          </a:xfrm>
          <a:prstGeom prst="rect">
            <a:avLst/>
          </a:prstGeom>
        </p:spPr>
        <p:txBody>
          <a:bodyPr wrap="square">
            <a:spAutoFit/>
          </a:bodyPr>
          <a:lstStyle/>
          <a:p>
            <a:r>
              <a:rPr lang="en-US" dirty="0" smtClean="0"/>
              <a:t>Alpert, M.A., </a:t>
            </a:r>
            <a:r>
              <a:rPr lang="en-US" dirty="0" err="1" smtClean="0"/>
              <a:t>Omran</a:t>
            </a:r>
            <a:r>
              <a:rPr lang="en-US" dirty="0" smtClean="0"/>
              <a:t>, J. and </a:t>
            </a:r>
            <a:r>
              <a:rPr lang="en-US" dirty="0" err="1" smtClean="0"/>
              <a:t>Bostick</a:t>
            </a:r>
            <a:r>
              <a:rPr lang="en-US" dirty="0" smtClean="0"/>
              <a:t>, B.P., 2016. Effects of obesity on cardiovascular </a:t>
            </a:r>
            <a:r>
              <a:rPr lang="en-US" dirty="0" err="1" smtClean="0"/>
              <a:t>hemodynamics</a:t>
            </a:r>
            <a:r>
              <a:rPr lang="en-US" dirty="0" smtClean="0"/>
              <a:t>, cardiac morphology, and ventricular function. </a:t>
            </a:r>
            <a:r>
              <a:rPr lang="en-US" i="1" dirty="0" smtClean="0"/>
              <a:t>Current obesity reports</a:t>
            </a:r>
            <a:r>
              <a:rPr lang="en-US" dirty="0" smtClean="0"/>
              <a:t>, </a:t>
            </a:r>
            <a:r>
              <a:rPr lang="en-US" i="1" dirty="0" smtClean="0"/>
              <a:t>5</a:t>
            </a:r>
            <a:r>
              <a:rPr lang="en-US" dirty="0" smtClean="0"/>
              <a:t>(4), pp.424-434.</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36"/>
            <a:ext cx="18918515" cy="10641665"/>
          </a:xfrm>
          <a:prstGeom prst="rect">
            <a:avLst/>
          </a:prstGeom>
        </p:spPr>
      </p:pic>
      <p:sp>
        <p:nvSpPr>
          <p:cNvPr id="3" name="TextBox 3"/>
          <p:cNvSpPr txBox="1"/>
          <p:nvPr/>
        </p:nvSpPr>
        <p:spPr>
          <a:xfrm>
            <a:off x="1057457" y="1028700"/>
            <a:ext cx="8376836" cy="1341164"/>
          </a:xfrm>
          <a:prstGeom prst="rect">
            <a:avLst/>
          </a:prstGeom>
        </p:spPr>
        <p:txBody>
          <a:bodyPr lIns="0" tIns="0" rIns="0" bIns="0" rtlCol="0" anchor="t">
            <a:spAutoFit/>
          </a:bodyPr>
          <a:lstStyle/>
          <a:p>
            <a:pPr>
              <a:lnSpc>
                <a:spcPts val="10560"/>
              </a:lnSpc>
            </a:pPr>
            <a:r>
              <a:rPr lang="en-US" sz="8800">
                <a:solidFill>
                  <a:srgbClr val="FFFFFF"/>
                </a:solidFill>
                <a:latin typeface="Antonio Bold Bold"/>
              </a:rPr>
              <a:t>OBESITY WORLDWIDE</a:t>
            </a:r>
          </a:p>
        </p:txBody>
      </p:sp>
      <p:grpSp>
        <p:nvGrpSpPr>
          <p:cNvPr id="4" name="Group 4"/>
          <p:cNvGrpSpPr/>
          <p:nvPr/>
        </p:nvGrpSpPr>
        <p:grpSpPr>
          <a:xfrm>
            <a:off x="9434293" y="3339791"/>
            <a:ext cx="7429776" cy="5361293"/>
            <a:chOff x="0" y="-28575"/>
            <a:chExt cx="9906368" cy="7148391"/>
          </a:xfrm>
        </p:grpSpPr>
        <p:sp>
          <p:nvSpPr>
            <p:cNvPr id="5" name="TextBox 5"/>
            <p:cNvSpPr txBox="1"/>
            <p:nvPr/>
          </p:nvSpPr>
          <p:spPr>
            <a:xfrm>
              <a:off x="0" y="-28575"/>
              <a:ext cx="9906368" cy="1213878"/>
            </a:xfrm>
            <a:prstGeom prst="rect">
              <a:avLst/>
            </a:prstGeom>
          </p:spPr>
          <p:txBody>
            <a:bodyPr lIns="0" tIns="0" rIns="0" bIns="0" rtlCol="0" anchor="t">
              <a:spAutoFit/>
            </a:bodyPr>
            <a:lstStyle/>
            <a:p>
              <a:pPr>
                <a:lnSpc>
                  <a:spcPts val="3640"/>
                </a:lnSpc>
              </a:pPr>
              <a:r>
                <a:rPr lang="en-US" sz="2800">
                  <a:solidFill>
                    <a:srgbClr val="FFFFFF"/>
                  </a:solidFill>
                  <a:latin typeface="Assistant Regular Bold"/>
                </a:rPr>
                <a:t>60% of men and 50% of women worldwide are overweight.</a:t>
              </a:r>
            </a:p>
          </p:txBody>
        </p:sp>
        <p:sp>
          <p:nvSpPr>
            <p:cNvPr id="6" name="TextBox 6"/>
            <p:cNvSpPr txBox="1"/>
            <p:nvPr/>
          </p:nvSpPr>
          <p:spPr>
            <a:xfrm>
              <a:off x="0" y="2028374"/>
              <a:ext cx="9906368" cy="2446594"/>
            </a:xfrm>
            <a:prstGeom prst="rect">
              <a:avLst/>
            </a:prstGeom>
          </p:spPr>
          <p:txBody>
            <a:bodyPr lIns="0" tIns="0" rIns="0" bIns="0" rtlCol="0" anchor="t">
              <a:spAutoFit/>
            </a:bodyPr>
            <a:lstStyle/>
            <a:p>
              <a:pPr>
                <a:lnSpc>
                  <a:spcPts val="3639"/>
                </a:lnSpc>
              </a:pPr>
              <a:r>
                <a:rPr lang="en-US" sz="2800" dirty="0">
                  <a:solidFill>
                    <a:srgbClr val="FFFFFF"/>
                  </a:solidFill>
                  <a:latin typeface="Assistant Regular Bold"/>
                </a:rPr>
                <a:t>Men - 69409</a:t>
              </a:r>
            </a:p>
            <a:p>
              <a:pPr>
                <a:lnSpc>
                  <a:spcPts val="3639"/>
                </a:lnSpc>
              </a:pPr>
              <a:r>
                <a:rPr lang="en-US" sz="2799" dirty="0">
                  <a:solidFill>
                    <a:srgbClr val="FFFFFF"/>
                  </a:solidFill>
                  <a:latin typeface="Assistant Regular Bold"/>
                </a:rPr>
                <a:t>Women - 98750</a:t>
              </a:r>
            </a:p>
            <a:p>
              <a:pPr>
                <a:lnSpc>
                  <a:spcPts val="3639"/>
                </a:lnSpc>
              </a:pPr>
              <a:r>
                <a:rPr lang="en-US" sz="2799" dirty="0">
                  <a:solidFill>
                    <a:srgbClr val="FFFFFF"/>
                  </a:solidFill>
                  <a:latin typeface="Assistant Regular Bold"/>
                </a:rPr>
                <a:t>Countries - 63</a:t>
              </a:r>
            </a:p>
            <a:p>
              <a:pPr>
                <a:lnSpc>
                  <a:spcPts val="3640"/>
                </a:lnSpc>
              </a:pPr>
              <a:r>
                <a:rPr lang="en-US" sz="2799" dirty="0">
                  <a:solidFill>
                    <a:srgbClr val="FFFFFF"/>
                  </a:solidFill>
                  <a:latin typeface="Assistant Regular Bold"/>
                </a:rPr>
                <a:t>Basic health problems are related to obesity.</a:t>
              </a:r>
            </a:p>
          </p:txBody>
        </p:sp>
        <p:sp>
          <p:nvSpPr>
            <p:cNvPr id="7" name="TextBox 7"/>
            <p:cNvSpPr txBox="1"/>
            <p:nvPr/>
          </p:nvSpPr>
          <p:spPr>
            <a:xfrm>
              <a:off x="0" y="5318040"/>
              <a:ext cx="9906368" cy="1801776"/>
            </a:xfrm>
            <a:prstGeom prst="rect">
              <a:avLst/>
            </a:prstGeom>
          </p:spPr>
          <p:txBody>
            <a:bodyPr lIns="0" tIns="0" rIns="0" bIns="0" rtlCol="0" anchor="t">
              <a:spAutoFit/>
            </a:bodyPr>
            <a:lstStyle/>
            <a:p>
              <a:pPr>
                <a:lnSpc>
                  <a:spcPts val="3639"/>
                </a:lnSpc>
              </a:pPr>
              <a:r>
                <a:rPr lang="en-US" sz="2800" dirty="0">
                  <a:solidFill>
                    <a:srgbClr val="FFFFFF"/>
                  </a:solidFill>
                  <a:latin typeface="Assistant Regular"/>
                </a:rPr>
                <a:t>The number cases for young children increased from 32 million globally in 1990 to 41 million in </a:t>
              </a:r>
              <a:r>
                <a:rPr lang="en-US" sz="2800" dirty="0" smtClean="0">
                  <a:solidFill>
                    <a:srgbClr val="FFFFFF"/>
                  </a:solidFill>
                  <a:latin typeface="Assistant Regular"/>
                </a:rPr>
                <a:t>2016 </a:t>
              </a:r>
              <a:r>
                <a:rPr lang="en-US" sz="2800" dirty="0" smtClean="0">
                  <a:solidFill>
                    <a:srgbClr val="FFFFFF"/>
                  </a:solidFill>
                  <a:latin typeface="Assistant Regular"/>
                </a:rPr>
                <a:t>(</a:t>
              </a:r>
              <a:r>
                <a:rPr lang="en-US" sz="2800" dirty="0" smtClean="0">
                  <a:solidFill>
                    <a:schemeClr val="bg1"/>
                  </a:solidFill>
                  <a:latin typeface="Assistant Regular"/>
                </a:rPr>
                <a:t>WHO.int 2020</a:t>
              </a:r>
              <a:r>
                <a:rPr lang="en-US" sz="2800" dirty="0" smtClean="0">
                  <a:solidFill>
                    <a:srgbClr val="FFFFFF"/>
                  </a:solidFill>
                  <a:latin typeface="Assistant Regular"/>
                </a:rPr>
                <a:t>).</a:t>
              </a:r>
              <a:endParaRPr lang="en-US" sz="2800" dirty="0">
                <a:solidFill>
                  <a:srgbClr val="FFFFFF"/>
                </a:solidFill>
                <a:latin typeface="Assistant Regular"/>
              </a:endParaRPr>
            </a:p>
          </p:txBody>
        </p:sp>
      </p:grpSp>
      <p:grpSp>
        <p:nvGrpSpPr>
          <p:cNvPr id="8" name="Group 8"/>
          <p:cNvGrpSpPr>
            <a:grpSpLocks noChangeAspect="1"/>
          </p:cNvGrpSpPr>
          <p:nvPr/>
        </p:nvGrpSpPr>
        <p:grpSpPr>
          <a:xfrm>
            <a:off x="1634672" y="4007488"/>
            <a:ext cx="3611203" cy="3611189"/>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2332" r="-22332"/>
              </a:stretch>
            </a:blipFill>
          </p:spPr>
        </p:sp>
      </p:grpSp>
      <p:cxnSp>
        <p:nvCxnSpPr>
          <p:cNvPr id="10" name="Straight Connector 9"/>
          <p:cNvCxnSpPr/>
          <p:nvPr/>
        </p:nvCxnSpPr>
        <p:spPr>
          <a:xfrm>
            <a:off x="0" y="9927990"/>
            <a:ext cx="18288000" cy="1856"/>
          </a:xfrm>
          <a:prstGeom prst="line">
            <a:avLst/>
          </a:prstGeom>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0" y="10029802"/>
            <a:ext cx="18288000" cy="400110"/>
          </a:xfrm>
          <a:prstGeom prst="rect">
            <a:avLst/>
          </a:prstGeom>
        </p:spPr>
        <p:txBody>
          <a:bodyPr wrap="square">
            <a:spAutoFit/>
          </a:bodyPr>
          <a:lstStyle/>
          <a:p>
            <a:r>
              <a:rPr lang="en-US" sz="2000" dirty="0" smtClean="0">
                <a:solidFill>
                  <a:schemeClr val="bg1"/>
                </a:solidFill>
              </a:rPr>
              <a:t>WHO.int 2020. </a:t>
            </a:r>
            <a:r>
              <a:rPr lang="en-US" sz="2000" i="1" dirty="0" smtClean="0">
                <a:solidFill>
                  <a:schemeClr val="bg1"/>
                </a:solidFill>
              </a:rPr>
              <a:t>Obesity And Overweight</a:t>
            </a:r>
            <a:r>
              <a:rPr lang="en-US" sz="2000" dirty="0" smtClean="0">
                <a:solidFill>
                  <a:schemeClr val="bg1"/>
                </a:solidFill>
              </a:rPr>
              <a:t>. [online] Who.int. Available at: &lt;https://www.who.int/news-room/fact-sheets/detail/obesity-and-overweight&gt; </a:t>
            </a:r>
            <a:endParaRPr lang="en-US" sz="20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287000"/>
          </a:xfrm>
          <a:prstGeom prst="rect">
            <a:avLst/>
          </a:prstGeom>
        </p:spPr>
      </p:pic>
      <p:sp>
        <p:nvSpPr>
          <p:cNvPr id="3" name="TextBox 3"/>
          <p:cNvSpPr txBox="1"/>
          <p:nvPr/>
        </p:nvSpPr>
        <p:spPr>
          <a:xfrm>
            <a:off x="1057456" y="1028700"/>
            <a:ext cx="12015634" cy="1359346"/>
          </a:xfrm>
          <a:prstGeom prst="rect">
            <a:avLst/>
          </a:prstGeom>
        </p:spPr>
        <p:txBody>
          <a:bodyPr wrap="square" lIns="0" tIns="0" rIns="0" bIns="0" rtlCol="0" anchor="t">
            <a:spAutoFit/>
          </a:bodyPr>
          <a:lstStyle/>
          <a:p>
            <a:pPr>
              <a:lnSpc>
                <a:spcPts val="10560"/>
              </a:lnSpc>
            </a:pPr>
            <a:r>
              <a:rPr lang="en-IN" sz="8800" dirty="0" smtClean="0">
                <a:solidFill>
                  <a:srgbClr val="FFFFFF"/>
                </a:solidFill>
                <a:latin typeface="Antonio Bold Bold"/>
              </a:rPr>
              <a:t>ADVERTISEMENT AND OBESITY</a:t>
            </a:r>
            <a:endParaRPr lang="en-US" sz="8800" dirty="0">
              <a:solidFill>
                <a:srgbClr val="FFFFFF"/>
              </a:solidFill>
              <a:latin typeface="Antonio Bold Bold"/>
            </a:endParaRPr>
          </a:p>
        </p:txBody>
      </p:sp>
      <p:grpSp>
        <p:nvGrpSpPr>
          <p:cNvPr id="4" name="Group 4"/>
          <p:cNvGrpSpPr/>
          <p:nvPr/>
        </p:nvGrpSpPr>
        <p:grpSpPr>
          <a:xfrm>
            <a:off x="9434293" y="3339791"/>
            <a:ext cx="7429776" cy="5856620"/>
            <a:chOff x="0" y="-28575"/>
            <a:chExt cx="9906368" cy="7808830"/>
          </a:xfrm>
        </p:grpSpPr>
        <p:sp>
          <p:nvSpPr>
            <p:cNvPr id="5" name="TextBox 5"/>
            <p:cNvSpPr txBox="1"/>
            <p:nvPr/>
          </p:nvSpPr>
          <p:spPr>
            <a:xfrm>
              <a:off x="0" y="-28575"/>
              <a:ext cx="9906368" cy="1231107"/>
            </a:xfrm>
            <a:prstGeom prst="rect">
              <a:avLst/>
            </a:prstGeom>
          </p:spPr>
          <p:txBody>
            <a:bodyPr lIns="0" tIns="0" rIns="0" bIns="0" rtlCol="0" anchor="t">
              <a:spAutoFit/>
            </a:bodyPr>
            <a:lstStyle/>
            <a:p>
              <a:pPr>
                <a:lnSpc>
                  <a:spcPts val="3640"/>
                </a:lnSpc>
              </a:pPr>
              <a:r>
                <a:rPr lang="en-IN" sz="2800" dirty="0" smtClean="0">
                  <a:solidFill>
                    <a:srgbClr val="FFFFFF"/>
                  </a:solidFill>
                  <a:latin typeface="Assistant Regular Bold"/>
                </a:rPr>
                <a:t>Research suggests that advertising and obesity are highly inter-related.</a:t>
              </a:r>
              <a:endParaRPr lang="en-US" sz="2800" dirty="0">
                <a:solidFill>
                  <a:srgbClr val="FFFFFF"/>
                </a:solidFill>
                <a:latin typeface="Assistant Regular Bold"/>
              </a:endParaRPr>
            </a:p>
          </p:txBody>
        </p:sp>
        <p:sp>
          <p:nvSpPr>
            <p:cNvPr id="6" name="TextBox 6"/>
            <p:cNvSpPr txBox="1"/>
            <p:nvPr/>
          </p:nvSpPr>
          <p:spPr>
            <a:xfrm>
              <a:off x="0" y="2028374"/>
              <a:ext cx="9906368" cy="3077767"/>
            </a:xfrm>
            <a:prstGeom prst="rect">
              <a:avLst/>
            </a:prstGeom>
          </p:spPr>
          <p:txBody>
            <a:bodyPr lIns="0" tIns="0" rIns="0" bIns="0" rtlCol="0" anchor="t">
              <a:spAutoFit/>
            </a:bodyPr>
            <a:lstStyle/>
            <a:p>
              <a:pPr>
                <a:lnSpc>
                  <a:spcPts val="3639"/>
                </a:lnSpc>
              </a:pPr>
              <a:r>
                <a:rPr lang="en-US" sz="2800" dirty="0" smtClean="0">
                  <a:solidFill>
                    <a:srgbClr val="FFFFFF"/>
                  </a:solidFill>
                  <a:latin typeface="Assistant Regular Bold"/>
                </a:rPr>
                <a:t>It states that advertising on junk foods influence the people’s mind and thereafter people start consuming the food and hence obesity </a:t>
              </a:r>
              <a:r>
                <a:rPr lang="en-US" sz="2800" dirty="0" smtClean="0">
                  <a:solidFill>
                    <a:srgbClr val="FFFFFF"/>
                  </a:solidFill>
                  <a:latin typeface="Assistant Regular Bold"/>
                </a:rPr>
                <a:t>increases (Wang</a:t>
              </a:r>
              <a:r>
                <a:rPr lang="en-US" sz="2800" dirty="0" smtClean="0">
                  <a:solidFill>
                    <a:srgbClr val="FFFFFF"/>
                  </a:solidFill>
                  <a:latin typeface="Assistant Regular"/>
                </a:rPr>
                <a:t>, </a:t>
              </a:r>
              <a:r>
                <a:rPr lang="en-US" sz="2800" dirty="0" err="1" smtClean="0">
                  <a:solidFill>
                    <a:schemeClr val="bg1"/>
                  </a:solidFill>
                  <a:latin typeface="Assistant Regular"/>
                </a:rPr>
                <a:t>Liaukonyte</a:t>
              </a:r>
              <a:r>
                <a:rPr lang="en-US" sz="2800" dirty="0" smtClean="0">
                  <a:solidFill>
                    <a:schemeClr val="bg1"/>
                  </a:solidFill>
                  <a:latin typeface="Assistant Regular"/>
                </a:rPr>
                <a:t> and Kaiser 2018)</a:t>
              </a:r>
              <a:r>
                <a:rPr lang="en-US" sz="2800" dirty="0" smtClean="0">
                  <a:solidFill>
                    <a:srgbClr val="FFFFFF"/>
                  </a:solidFill>
                  <a:latin typeface="Assistant Regular"/>
                </a:rPr>
                <a:t> .</a:t>
              </a:r>
              <a:endParaRPr lang="en-US" sz="2799" dirty="0">
                <a:solidFill>
                  <a:srgbClr val="FFFFFF"/>
                </a:solidFill>
                <a:latin typeface="Assistant Regular"/>
              </a:endParaRPr>
            </a:p>
          </p:txBody>
        </p:sp>
        <p:sp>
          <p:nvSpPr>
            <p:cNvPr id="7" name="TextBox 7"/>
            <p:cNvSpPr txBox="1"/>
            <p:nvPr/>
          </p:nvSpPr>
          <p:spPr>
            <a:xfrm>
              <a:off x="0" y="5318042"/>
              <a:ext cx="9906368" cy="2462213"/>
            </a:xfrm>
            <a:prstGeom prst="rect">
              <a:avLst/>
            </a:prstGeom>
          </p:spPr>
          <p:txBody>
            <a:bodyPr lIns="0" tIns="0" rIns="0" bIns="0" rtlCol="0" anchor="t">
              <a:spAutoFit/>
            </a:bodyPr>
            <a:lstStyle/>
            <a:p>
              <a:pPr>
                <a:lnSpc>
                  <a:spcPts val="3639"/>
                </a:lnSpc>
              </a:pPr>
              <a:r>
                <a:rPr lang="en-US" sz="2800" dirty="0" smtClean="0">
                  <a:solidFill>
                    <a:srgbClr val="FFFFFF"/>
                  </a:solidFill>
                  <a:latin typeface="Assistant Regular Bold"/>
                </a:rPr>
                <a:t>However, concerns over obesity has grown and although the people were mislead they have started acting upon in spite of those attractive advertisements..</a:t>
              </a:r>
              <a:endParaRPr lang="en-US" sz="2211" dirty="0">
                <a:solidFill>
                  <a:srgbClr val="FFFFFF"/>
                </a:solidFill>
                <a:latin typeface="Arimo Bold"/>
              </a:endParaRPr>
            </a:p>
          </p:txBody>
        </p:sp>
      </p:grpSp>
      <p:sp>
        <p:nvSpPr>
          <p:cNvPr id="11" name="Rectangle 10"/>
          <p:cNvSpPr/>
          <p:nvPr/>
        </p:nvSpPr>
        <p:spPr>
          <a:xfrm>
            <a:off x="0" y="9640705"/>
            <a:ext cx="18288000" cy="646331"/>
          </a:xfrm>
          <a:prstGeom prst="rect">
            <a:avLst/>
          </a:prstGeom>
        </p:spPr>
        <p:txBody>
          <a:bodyPr wrap="square">
            <a:spAutoFit/>
          </a:bodyPr>
          <a:lstStyle/>
          <a:p>
            <a:r>
              <a:rPr lang="en-US" dirty="0" smtClean="0">
                <a:solidFill>
                  <a:schemeClr val="bg1"/>
                </a:solidFill>
              </a:rPr>
              <a:t>Wang, R., </a:t>
            </a:r>
            <a:r>
              <a:rPr lang="en-US" dirty="0" err="1" smtClean="0">
                <a:solidFill>
                  <a:schemeClr val="bg1"/>
                </a:solidFill>
              </a:rPr>
              <a:t>Liaukonyte</a:t>
            </a:r>
            <a:r>
              <a:rPr lang="en-US" dirty="0" smtClean="0">
                <a:solidFill>
                  <a:schemeClr val="bg1"/>
                </a:solidFill>
              </a:rPr>
              <a:t>, J. and Kaiser, H.M., 2018. Does Advertising Content Matter? Impacts of Healthy Eating and Anti-Obesity Advertising on Willingness to Pay by Consumer Body Mass Index. </a:t>
            </a:r>
            <a:r>
              <a:rPr lang="en-US" i="1" dirty="0" smtClean="0">
                <a:solidFill>
                  <a:schemeClr val="bg1"/>
                </a:solidFill>
              </a:rPr>
              <a:t>Agricultural and Resource Economics Review</a:t>
            </a:r>
            <a:r>
              <a:rPr lang="en-US" dirty="0" smtClean="0">
                <a:solidFill>
                  <a:schemeClr val="bg1"/>
                </a:solidFill>
              </a:rPr>
              <a:t>, </a:t>
            </a:r>
            <a:r>
              <a:rPr lang="en-US" i="1" dirty="0" smtClean="0">
                <a:solidFill>
                  <a:schemeClr val="bg1"/>
                </a:solidFill>
              </a:rPr>
              <a:t>47</a:t>
            </a:r>
            <a:r>
              <a:rPr lang="en-US" dirty="0" smtClean="0">
                <a:solidFill>
                  <a:schemeClr val="bg1"/>
                </a:solidFill>
              </a:rPr>
              <a:t>(1), pp.1-31.</a:t>
            </a:r>
            <a:endParaRPr lang="en-US" dirty="0">
              <a:solidFill>
                <a:schemeClr val="bg1"/>
              </a:solidFill>
            </a:endParaRPr>
          </a:p>
        </p:txBody>
      </p:sp>
      <p:cxnSp>
        <p:nvCxnSpPr>
          <p:cNvPr id="12" name="Straight Connector 11"/>
          <p:cNvCxnSpPr/>
          <p:nvPr/>
        </p:nvCxnSpPr>
        <p:spPr>
          <a:xfrm>
            <a:off x="0" y="9572656"/>
            <a:ext cx="18288000" cy="1856"/>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0" y="3071798"/>
            <a:ext cx="8115300" cy="3274836"/>
            <a:chOff x="0" y="0"/>
            <a:chExt cx="10820400" cy="4366448"/>
          </a:xfrm>
        </p:grpSpPr>
        <p:sp>
          <p:nvSpPr>
            <p:cNvPr id="3" name="AutoShape 3"/>
            <p:cNvSpPr/>
            <p:nvPr/>
          </p:nvSpPr>
          <p:spPr>
            <a:xfrm>
              <a:off x="0" y="0"/>
              <a:ext cx="10820400" cy="3606597"/>
            </a:xfrm>
            <a:prstGeom prst="rect">
              <a:avLst/>
            </a:prstGeom>
            <a:solidFill>
              <a:srgbClr val="EFE6E0"/>
            </a:solidFill>
          </p:spPr>
        </p:sp>
        <p:sp>
          <p:nvSpPr>
            <p:cNvPr id="4" name="TextBox 4"/>
            <p:cNvSpPr txBox="1"/>
            <p:nvPr/>
          </p:nvSpPr>
          <p:spPr>
            <a:xfrm>
              <a:off x="332275" y="512231"/>
              <a:ext cx="10155853" cy="3854217"/>
            </a:xfrm>
            <a:prstGeom prst="rect">
              <a:avLst/>
            </a:prstGeom>
          </p:spPr>
          <p:txBody>
            <a:bodyPr lIns="0" tIns="0" rIns="0" bIns="0" rtlCol="0" anchor="t">
              <a:spAutoFit/>
            </a:bodyPr>
            <a:lstStyle/>
            <a:p>
              <a:pPr algn="ctr">
                <a:lnSpc>
                  <a:spcPts val="7680"/>
                </a:lnSpc>
              </a:pPr>
              <a:r>
                <a:rPr lang="en-US" sz="6000" dirty="0">
                  <a:solidFill>
                    <a:srgbClr val="BD1E31"/>
                  </a:solidFill>
                  <a:latin typeface="Antonio Bold Bold"/>
                </a:rPr>
                <a:t>HOW ADVERTISING IS INFLUENCING CHILDREN?</a:t>
              </a:r>
            </a:p>
          </p:txBody>
        </p:sp>
      </p:grpSp>
      <p:pic>
        <p:nvPicPr>
          <p:cNvPr id="5" name="y2mate.com - Childhood Obesity_ Do junk food adverts really influence children_ _ Cancer Research UK_oxlmrcr-2Bo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8429620" y="1928790"/>
            <a:ext cx="9215502" cy="6911628"/>
          </a:xfrm>
          <a:prstGeom prst="rect">
            <a:avLst/>
          </a:prstGeom>
        </p:spPr>
      </p:pic>
      <p:sp>
        <p:nvSpPr>
          <p:cNvPr id="6" name="Rectangle 5"/>
          <p:cNvSpPr/>
          <p:nvPr/>
        </p:nvSpPr>
        <p:spPr>
          <a:xfrm>
            <a:off x="10768963" y="8929714"/>
            <a:ext cx="4804457" cy="369332"/>
          </a:xfrm>
          <a:prstGeom prst="rect">
            <a:avLst/>
          </a:prstGeom>
        </p:spPr>
        <p:txBody>
          <a:bodyPr wrap="none">
            <a:spAutoFit/>
          </a:bodyPr>
          <a:lstStyle/>
          <a:p>
            <a:r>
              <a:rPr lang="en-IN" dirty="0" smtClean="0">
                <a:hlinkClick r:id="rId6"/>
              </a:rPr>
              <a:t>https://www.youtube.com/watch?v=oxlmrcr-2Bo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369244" y="6767100"/>
            <a:ext cx="19026489" cy="3519900"/>
            <a:chOff x="0" y="0"/>
            <a:chExt cx="25368652" cy="4693201"/>
          </a:xfrm>
        </p:grpSpPr>
      </p:grpSp>
      <p:grpSp>
        <p:nvGrpSpPr>
          <p:cNvPr id="3" name="Group 3"/>
          <p:cNvGrpSpPr/>
          <p:nvPr/>
        </p:nvGrpSpPr>
        <p:grpSpPr>
          <a:xfrm>
            <a:off x="2470466" y="1884382"/>
            <a:ext cx="2454721" cy="2449898"/>
            <a:chOff x="0" y="0"/>
            <a:chExt cx="3272961" cy="3266531"/>
          </a:xfrm>
        </p:grpSpPr>
        <p:grpSp>
          <p:nvGrpSpPr>
            <p:cNvPr id="4" name="Group 4"/>
            <p:cNvGrpSpPr>
              <a:grpSpLocks noChangeAspect="1"/>
            </p:cNvGrpSpPr>
            <p:nvPr/>
          </p:nvGrpSpPr>
          <p:grpSpPr>
            <a:xfrm>
              <a:off x="444363" y="441148"/>
              <a:ext cx="2384235" cy="2384235"/>
              <a:chOff x="6705600" y="1371600"/>
              <a:chExt cx="10972800" cy="10972800"/>
            </a:xfrm>
          </p:grpSpPr>
          <p:sp>
            <p:nvSpPr>
              <p:cNvPr id="5" name="Freeform 5"/>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6" name="Group 6"/>
          <p:cNvGrpSpPr/>
          <p:nvPr/>
        </p:nvGrpSpPr>
        <p:grpSpPr>
          <a:xfrm>
            <a:off x="7916640" y="1884382"/>
            <a:ext cx="2454721" cy="2449898"/>
            <a:chOff x="0" y="0"/>
            <a:chExt cx="3272961" cy="3266531"/>
          </a:xfrm>
        </p:grpSpPr>
        <p:grpSp>
          <p:nvGrpSpPr>
            <p:cNvPr id="7" name="Group 7"/>
            <p:cNvGrpSpPr>
              <a:grpSpLocks noChangeAspect="1"/>
            </p:cNvGrpSpPr>
            <p:nvPr/>
          </p:nvGrpSpPr>
          <p:grpSpPr>
            <a:xfrm>
              <a:off x="444363" y="441148"/>
              <a:ext cx="2384235" cy="2384235"/>
              <a:chOff x="6705600" y="1371600"/>
              <a:chExt cx="10972800" cy="10972800"/>
            </a:xfrm>
          </p:grpSpPr>
          <p:sp>
            <p:nvSpPr>
              <p:cNvPr id="8" name="Freeform 8"/>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9" name="Group 9"/>
          <p:cNvGrpSpPr/>
          <p:nvPr/>
        </p:nvGrpSpPr>
        <p:grpSpPr>
          <a:xfrm>
            <a:off x="13362813" y="1884382"/>
            <a:ext cx="2454721" cy="2449898"/>
            <a:chOff x="0" y="0"/>
            <a:chExt cx="3272961" cy="3266531"/>
          </a:xfrm>
        </p:grpSpPr>
        <p:grpSp>
          <p:nvGrpSpPr>
            <p:cNvPr id="10" name="Group 10"/>
            <p:cNvGrpSpPr>
              <a:grpSpLocks noChangeAspect="1"/>
            </p:cNvGrpSpPr>
            <p:nvPr/>
          </p:nvGrpSpPr>
          <p:grpSpPr>
            <a:xfrm>
              <a:off x="444363" y="441148"/>
              <a:ext cx="2384235" cy="2384235"/>
              <a:chOff x="6705600" y="1371600"/>
              <a:chExt cx="10972800" cy="10972800"/>
            </a:xfrm>
          </p:grpSpPr>
          <p:sp>
            <p:nvSpPr>
              <p:cNvPr id="11" name="Freeform 11"/>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2" name="Group 12"/>
          <p:cNvGrpSpPr/>
          <p:nvPr/>
        </p:nvGrpSpPr>
        <p:grpSpPr>
          <a:xfrm>
            <a:off x="1007096" y="5359524"/>
            <a:ext cx="16230600" cy="3068444"/>
            <a:chOff x="0" y="0"/>
            <a:chExt cx="21640800" cy="4091259"/>
          </a:xfrm>
        </p:grpSpPr>
        <p:sp>
          <p:nvSpPr>
            <p:cNvPr id="13" name="AutoShape 13"/>
            <p:cNvSpPr/>
            <p:nvPr/>
          </p:nvSpPr>
          <p:spPr>
            <a:xfrm>
              <a:off x="0" y="0"/>
              <a:ext cx="21640800" cy="4091259"/>
            </a:xfrm>
            <a:prstGeom prst="rect">
              <a:avLst/>
            </a:prstGeom>
            <a:solidFill>
              <a:srgbClr val="EFE6E0"/>
            </a:solidFill>
          </p:spPr>
        </p:sp>
        <p:sp>
          <p:nvSpPr>
            <p:cNvPr id="14" name="TextBox 14"/>
            <p:cNvSpPr txBox="1"/>
            <p:nvPr/>
          </p:nvSpPr>
          <p:spPr>
            <a:xfrm>
              <a:off x="3745411" y="130410"/>
              <a:ext cx="14149979" cy="3576438"/>
            </a:xfrm>
            <a:prstGeom prst="rect">
              <a:avLst/>
            </a:prstGeom>
          </p:spPr>
          <p:txBody>
            <a:bodyPr lIns="0" tIns="0" rIns="0" bIns="0" rtlCol="0" anchor="t">
              <a:spAutoFit/>
            </a:bodyPr>
            <a:lstStyle/>
            <a:p>
              <a:pPr algn="ctr">
                <a:lnSpc>
                  <a:spcPts val="10560"/>
                </a:lnSpc>
              </a:pPr>
              <a:r>
                <a:rPr lang="en-US" sz="8800" dirty="0">
                  <a:solidFill>
                    <a:srgbClr val="BD1E31"/>
                  </a:solidFill>
                  <a:latin typeface="Antonio Bold"/>
                </a:rPr>
                <a:t>CAN ADVERTISING HELP REDUCE OBESITY ?</a:t>
              </a:r>
            </a:p>
          </p:txBody>
        </p:sp>
      </p:grpSp>
      <p:sp>
        <p:nvSpPr>
          <p:cNvPr id="15" name="TextBox 15"/>
          <p:cNvSpPr txBox="1"/>
          <p:nvPr/>
        </p:nvSpPr>
        <p:spPr>
          <a:xfrm>
            <a:off x="2786018" y="2500294"/>
            <a:ext cx="1741898" cy="1192634"/>
          </a:xfrm>
          <a:prstGeom prst="rect">
            <a:avLst/>
          </a:prstGeom>
        </p:spPr>
        <p:txBody>
          <a:bodyPr wrap="square" lIns="0" tIns="0" rIns="0" bIns="0" rtlCol="0" anchor="t">
            <a:spAutoFit/>
          </a:bodyPr>
          <a:lstStyle/>
          <a:p>
            <a:pPr algn="ctr">
              <a:lnSpc>
                <a:spcPts val="9343"/>
              </a:lnSpc>
              <a:spcBef>
                <a:spcPct val="0"/>
              </a:spcBef>
            </a:pPr>
            <a:r>
              <a:rPr lang="en-US" sz="6674" dirty="0">
                <a:solidFill>
                  <a:srgbClr val="000000"/>
                </a:solidFill>
                <a:latin typeface="Open Sans Extra Bold"/>
              </a:rPr>
              <a:t>YES</a:t>
            </a:r>
          </a:p>
        </p:txBody>
      </p:sp>
      <p:sp>
        <p:nvSpPr>
          <p:cNvPr id="16" name="TextBox 16"/>
          <p:cNvSpPr txBox="1"/>
          <p:nvPr/>
        </p:nvSpPr>
        <p:spPr>
          <a:xfrm>
            <a:off x="8746072" y="2476929"/>
            <a:ext cx="795855" cy="1140979"/>
          </a:xfrm>
          <a:prstGeom prst="rect">
            <a:avLst/>
          </a:prstGeom>
        </p:spPr>
        <p:txBody>
          <a:bodyPr lIns="0" tIns="0" rIns="0" bIns="0" rtlCol="0" anchor="t">
            <a:spAutoFit/>
          </a:bodyPr>
          <a:lstStyle/>
          <a:p>
            <a:pPr algn="ctr">
              <a:lnSpc>
                <a:spcPts val="9343"/>
              </a:lnSpc>
              <a:spcBef>
                <a:spcPct val="0"/>
              </a:spcBef>
            </a:pPr>
            <a:r>
              <a:rPr lang="en-US" sz="6674">
                <a:solidFill>
                  <a:srgbClr val="000000"/>
                </a:solidFill>
                <a:latin typeface="Open Sans Extra Bold"/>
              </a:rPr>
              <a:t>IT</a:t>
            </a:r>
          </a:p>
        </p:txBody>
      </p:sp>
      <p:sp>
        <p:nvSpPr>
          <p:cNvPr id="17" name="TextBox 17"/>
          <p:cNvSpPr txBox="1"/>
          <p:nvPr/>
        </p:nvSpPr>
        <p:spPr>
          <a:xfrm>
            <a:off x="13653990" y="2476929"/>
            <a:ext cx="1872367" cy="1140979"/>
          </a:xfrm>
          <a:prstGeom prst="rect">
            <a:avLst/>
          </a:prstGeom>
        </p:spPr>
        <p:txBody>
          <a:bodyPr lIns="0" tIns="0" rIns="0" bIns="0" rtlCol="0" anchor="t">
            <a:spAutoFit/>
          </a:bodyPr>
          <a:lstStyle/>
          <a:p>
            <a:pPr algn="ctr">
              <a:lnSpc>
                <a:spcPts val="9343"/>
              </a:lnSpc>
              <a:spcBef>
                <a:spcPct val="0"/>
              </a:spcBef>
            </a:pPr>
            <a:r>
              <a:rPr lang="en-US" sz="6674">
                <a:solidFill>
                  <a:srgbClr val="000000"/>
                </a:solidFill>
                <a:latin typeface="Open Sans Extra Bold"/>
              </a:rPr>
              <a:t>CAN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244" y="6767100"/>
            <a:ext cx="19026489" cy="3519900"/>
            <a:chOff x="0" y="0"/>
            <a:chExt cx="25368652" cy="4693201"/>
          </a:xfrm>
        </p:grpSpPr>
      </p:grpSp>
      <p:pic>
        <p:nvPicPr>
          <p:cNvPr id="18" name="y2mate.com - Five Things Starbucks Won't Tell You_sG9Jo3plhPA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0" y="0"/>
            <a:ext cx="18288000" cy="9572656"/>
          </a:xfrm>
          <a:prstGeom prst="rect">
            <a:avLst/>
          </a:prstGeom>
        </p:spPr>
      </p:pic>
      <p:sp>
        <p:nvSpPr>
          <p:cNvPr id="4" name="Rectangle 3"/>
          <p:cNvSpPr/>
          <p:nvPr/>
        </p:nvSpPr>
        <p:spPr>
          <a:xfrm>
            <a:off x="6715108" y="9715532"/>
            <a:ext cx="4857868" cy="369332"/>
          </a:xfrm>
          <a:prstGeom prst="rect">
            <a:avLst/>
          </a:prstGeom>
        </p:spPr>
        <p:txBody>
          <a:bodyPr wrap="none">
            <a:spAutoFit/>
          </a:bodyPr>
          <a:lstStyle/>
          <a:p>
            <a:r>
              <a:rPr lang="en-US" dirty="0" smtClean="0">
                <a:hlinkClick r:id="rId6"/>
              </a:rPr>
              <a:t>https://www.youtube.com/watch?v=sG9Jo3plhPA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244" y="6767100"/>
            <a:ext cx="19026489" cy="3519900"/>
            <a:chOff x="0" y="0"/>
            <a:chExt cx="25368652" cy="4693201"/>
          </a:xfrm>
        </p:grpSpPr>
      </p:grpSp>
      <p:grpSp>
        <p:nvGrpSpPr>
          <p:cNvPr id="3" name="Group 3"/>
          <p:cNvGrpSpPr/>
          <p:nvPr/>
        </p:nvGrpSpPr>
        <p:grpSpPr>
          <a:xfrm>
            <a:off x="0" y="8501086"/>
            <a:ext cx="18288000" cy="1785914"/>
            <a:chOff x="0" y="0"/>
            <a:chExt cx="21640800" cy="1977696"/>
          </a:xfrm>
        </p:grpSpPr>
        <p:sp>
          <p:nvSpPr>
            <p:cNvPr id="4" name="AutoShape 4"/>
            <p:cNvSpPr/>
            <p:nvPr/>
          </p:nvSpPr>
          <p:spPr>
            <a:xfrm>
              <a:off x="0" y="0"/>
              <a:ext cx="21640800" cy="1977696"/>
            </a:xfrm>
            <a:prstGeom prst="rect">
              <a:avLst/>
            </a:prstGeom>
            <a:solidFill>
              <a:srgbClr val="EFE6E0"/>
            </a:solidFill>
          </p:spPr>
        </p:sp>
        <p:sp>
          <p:nvSpPr>
            <p:cNvPr id="5" name="TextBox 5"/>
            <p:cNvSpPr txBox="1"/>
            <p:nvPr/>
          </p:nvSpPr>
          <p:spPr>
            <a:xfrm>
              <a:off x="1690624" y="158219"/>
              <a:ext cx="18259553" cy="1221298"/>
            </a:xfrm>
            <a:prstGeom prst="rect">
              <a:avLst/>
            </a:prstGeom>
          </p:spPr>
          <p:txBody>
            <a:bodyPr wrap="square" lIns="0" tIns="0" rIns="0" bIns="0" rtlCol="0" anchor="t">
              <a:spAutoFit/>
            </a:bodyPr>
            <a:lstStyle/>
            <a:p>
              <a:pPr algn="ctr">
                <a:lnSpc>
                  <a:spcPts val="8640"/>
                </a:lnSpc>
              </a:pPr>
              <a:r>
                <a:rPr lang="en-US" sz="7200" dirty="0">
                  <a:solidFill>
                    <a:srgbClr val="BD1E31"/>
                  </a:solidFill>
                  <a:latin typeface="Antonio Bold"/>
                </a:rPr>
                <a:t>WE NEED TO RAISE AWARENESS</a:t>
              </a:r>
            </a:p>
          </p:txBody>
        </p:sp>
      </p:grpSp>
      <p:pic>
        <p:nvPicPr>
          <p:cNvPr id="6" name="y2mate.com - Rewind the Future_xUmp67YDlHY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0" y="-1"/>
            <a:ext cx="18288000" cy="8626091"/>
          </a:xfrm>
          <a:prstGeom prst="rect">
            <a:avLst/>
          </a:prstGeom>
        </p:spPr>
      </p:pic>
      <p:sp>
        <p:nvSpPr>
          <p:cNvPr id="7" name="Rectangle 6"/>
          <p:cNvSpPr/>
          <p:nvPr/>
        </p:nvSpPr>
        <p:spPr>
          <a:xfrm>
            <a:off x="6150085" y="9786970"/>
            <a:ext cx="5065617" cy="369332"/>
          </a:xfrm>
          <a:prstGeom prst="rect">
            <a:avLst/>
          </a:prstGeom>
        </p:spPr>
        <p:txBody>
          <a:bodyPr wrap="none">
            <a:spAutoFit/>
          </a:bodyPr>
          <a:lstStyle/>
          <a:p>
            <a:r>
              <a:rPr lang="en-IN" dirty="0" smtClean="0">
                <a:hlinkClick r:id="rId6"/>
              </a:rPr>
              <a:t>https://www.youtube.com/watch?v=xUmp67YDlHY</a:t>
            </a:r>
            <a:r>
              <a:rPr lang="e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1441156" y="4749646"/>
            <a:ext cx="1971352" cy="1967479"/>
            <a:chOff x="0" y="0"/>
            <a:chExt cx="2628470" cy="2623306"/>
          </a:xfrm>
        </p:grpSpPr>
        <p:grpSp>
          <p:nvGrpSpPr>
            <p:cNvPr id="3" name="Group 3"/>
            <p:cNvGrpSpPr>
              <a:grpSpLocks noChangeAspect="1"/>
            </p:cNvGrpSpPr>
            <p:nvPr/>
          </p:nvGrpSpPr>
          <p:grpSpPr>
            <a:xfrm>
              <a:off x="356862" y="354280"/>
              <a:ext cx="1914747" cy="1914747"/>
              <a:chOff x="6705600" y="1371600"/>
              <a:chExt cx="10972800" cy="10972800"/>
            </a:xfrm>
          </p:grpSpPr>
          <p:sp>
            <p:nvSpPr>
              <p:cNvPr id="4" name="Freeform 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5" name="Group 5"/>
          <p:cNvGrpSpPr/>
          <p:nvPr/>
        </p:nvGrpSpPr>
        <p:grpSpPr>
          <a:xfrm>
            <a:off x="4799740" y="4749646"/>
            <a:ext cx="1971352" cy="1967479"/>
            <a:chOff x="0" y="0"/>
            <a:chExt cx="2628470" cy="2623306"/>
          </a:xfrm>
        </p:grpSpPr>
        <p:grpSp>
          <p:nvGrpSpPr>
            <p:cNvPr id="6" name="Group 6"/>
            <p:cNvGrpSpPr>
              <a:grpSpLocks noChangeAspect="1"/>
            </p:cNvGrpSpPr>
            <p:nvPr/>
          </p:nvGrpSpPr>
          <p:grpSpPr>
            <a:xfrm>
              <a:off x="356862" y="354280"/>
              <a:ext cx="1914747" cy="1914747"/>
              <a:chOff x="6705600" y="1371600"/>
              <a:chExt cx="10972800" cy="10972800"/>
            </a:xfrm>
          </p:grpSpPr>
          <p:sp>
            <p:nvSpPr>
              <p:cNvPr id="7" name="Freeform 7"/>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8" name="Group 8"/>
          <p:cNvGrpSpPr/>
          <p:nvPr/>
        </p:nvGrpSpPr>
        <p:grpSpPr>
          <a:xfrm>
            <a:off x="14875491" y="4749646"/>
            <a:ext cx="1971352" cy="1967479"/>
            <a:chOff x="0" y="0"/>
            <a:chExt cx="2628470" cy="2623306"/>
          </a:xfrm>
        </p:grpSpPr>
        <p:grpSp>
          <p:nvGrpSpPr>
            <p:cNvPr id="9" name="Group 9"/>
            <p:cNvGrpSpPr>
              <a:grpSpLocks noChangeAspect="1"/>
            </p:cNvGrpSpPr>
            <p:nvPr/>
          </p:nvGrpSpPr>
          <p:grpSpPr>
            <a:xfrm>
              <a:off x="356862" y="354280"/>
              <a:ext cx="1914747" cy="1914747"/>
              <a:chOff x="6705600" y="1371600"/>
              <a:chExt cx="10972800" cy="10972800"/>
            </a:xfrm>
          </p:grpSpPr>
          <p:sp>
            <p:nvSpPr>
              <p:cNvPr id="10" name="Freeform 1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1" name="Group 11"/>
          <p:cNvGrpSpPr/>
          <p:nvPr/>
        </p:nvGrpSpPr>
        <p:grpSpPr>
          <a:xfrm>
            <a:off x="11516907" y="4749646"/>
            <a:ext cx="1971352" cy="1967479"/>
            <a:chOff x="0" y="0"/>
            <a:chExt cx="2628470" cy="2623306"/>
          </a:xfrm>
        </p:grpSpPr>
        <p:grpSp>
          <p:nvGrpSpPr>
            <p:cNvPr id="12" name="Group 12"/>
            <p:cNvGrpSpPr>
              <a:grpSpLocks noChangeAspect="1"/>
            </p:cNvGrpSpPr>
            <p:nvPr/>
          </p:nvGrpSpPr>
          <p:grpSpPr>
            <a:xfrm>
              <a:off x="356862" y="354280"/>
              <a:ext cx="1914747" cy="1914747"/>
              <a:chOff x="6705600" y="1371600"/>
              <a:chExt cx="10972800" cy="10972800"/>
            </a:xfrm>
          </p:grpSpPr>
          <p:sp>
            <p:nvSpPr>
              <p:cNvPr id="13" name="Freeform 13"/>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4" name="Group 14"/>
          <p:cNvGrpSpPr/>
          <p:nvPr/>
        </p:nvGrpSpPr>
        <p:grpSpPr>
          <a:xfrm>
            <a:off x="8158324" y="4749646"/>
            <a:ext cx="1971352" cy="1967479"/>
            <a:chOff x="0" y="0"/>
            <a:chExt cx="2628470" cy="2623306"/>
          </a:xfrm>
        </p:grpSpPr>
        <p:grpSp>
          <p:nvGrpSpPr>
            <p:cNvPr id="15" name="Group 15"/>
            <p:cNvGrpSpPr>
              <a:grpSpLocks noChangeAspect="1"/>
            </p:cNvGrpSpPr>
            <p:nvPr/>
          </p:nvGrpSpPr>
          <p:grpSpPr>
            <a:xfrm>
              <a:off x="356862" y="354280"/>
              <a:ext cx="1914747" cy="1914747"/>
              <a:chOff x="6705600" y="1371600"/>
              <a:chExt cx="10972800" cy="10972800"/>
            </a:xfrm>
          </p:grpSpPr>
          <p:sp>
            <p:nvSpPr>
              <p:cNvPr id="16" name="Freeform 1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pic>
        <p:nvPicPr>
          <p:cNvPr id="17" name="Picture 17"/>
          <p:cNvPicPr>
            <a:picLocks noChangeAspect="1"/>
          </p:cNvPicPr>
          <p:nvPr/>
        </p:nvPicPr>
        <p:blipFill>
          <a:blip r:embed="rId3"/>
          <a:srcRect/>
          <a:stretch>
            <a:fillRect/>
          </a:stretch>
        </p:blipFill>
        <p:spPr>
          <a:xfrm>
            <a:off x="15318385" y="5231406"/>
            <a:ext cx="1085565" cy="1129666"/>
          </a:xfrm>
          <a:prstGeom prst="rect">
            <a:avLst/>
          </a:prstGeom>
        </p:spPr>
      </p:pic>
      <p:pic>
        <p:nvPicPr>
          <p:cNvPr id="18" name="Picture 18"/>
          <p:cNvPicPr>
            <a:picLocks noChangeAspect="1"/>
          </p:cNvPicPr>
          <p:nvPr/>
        </p:nvPicPr>
        <p:blipFill>
          <a:blip r:embed="rId4"/>
          <a:srcRect/>
          <a:stretch>
            <a:fillRect/>
          </a:stretch>
        </p:blipFill>
        <p:spPr>
          <a:xfrm>
            <a:off x="11945481" y="5077006"/>
            <a:ext cx="1114205" cy="1312760"/>
          </a:xfrm>
          <a:prstGeom prst="rect">
            <a:avLst/>
          </a:prstGeom>
        </p:spPr>
      </p:pic>
      <p:pic>
        <p:nvPicPr>
          <p:cNvPr id="19" name="Picture 19"/>
          <p:cNvPicPr>
            <a:picLocks noChangeAspect="1"/>
          </p:cNvPicPr>
          <p:nvPr/>
        </p:nvPicPr>
        <p:blipFill>
          <a:blip r:embed="rId5"/>
          <a:srcRect/>
          <a:stretch>
            <a:fillRect/>
          </a:stretch>
        </p:blipFill>
        <p:spPr>
          <a:xfrm>
            <a:off x="8706955" y="5133461"/>
            <a:ext cx="874090" cy="1199850"/>
          </a:xfrm>
          <a:prstGeom prst="rect">
            <a:avLst/>
          </a:prstGeom>
        </p:spPr>
      </p:pic>
      <p:pic>
        <p:nvPicPr>
          <p:cNvPr id="20" name="Picture 20"/>
          <p:cNvPicPr>
            <a:picLocks noChangeAspect="1"/>
          </p:cNvPicPr>
          <p:nvPr/>
        </p:nvPicPr>
        <p:blipFill>
          <a:blip r:embed="rId6"/>
          <a:srcRect/>
          <a:stretch>
            <a:fillRect/>
          </a:stretch>
        </p:blipFill>
        <p:spPr>
          <a:xfrm>
            <a:off x="1808268" y="5123943"/>
            <a:ext cx="1237129" cy="1237129"/>
          </a:xfrm>
          <a:prstGeom prst="rect">
            <a:avLst/>
          </a:prstGeom>
        </p:spPr>
      </p:pic>
      <p:pic>
        <p:nvPicPr>
          <p:cNvPr id="21" name="Picture 21"/>
          <p:cNvPicPr>
            <a:picLocks noChangeAspect="1"/>
          </p:cNvPicPr>
          <p:nvPr/>
        </p:nvPicPr>
        <p:blipFill>
          <a:blip r:embed="rId7"/>
          <a:srcRect/>
          <a:stretch>
            <a:fillRect/>
          </a:stretch>
        </p:blipFill>
        <p:spPr>
          <a:xfrm>
            <a:off x="5062231" y="5326594"/>
            <a:ext cx="1446371" cy="813584"/>
          </a:xfrm>
          <a:prstGeom prst="rect">
            <a:avLst/>
          </a:prstGeom>
        </p:spPr>
      </p:pic>
      <p:sp>
        <p:nvSpPr>
          <p:cNvPr id="22" name="TextBox 22"/>
          <p:cNvSpPr txBox="1"/>
          <p:nvPr/>
        </p:nvSpPr>
        <p:spPr>
          <a:xfrm>
            <a:off x="3625967" y="1692260"/>
            <a:ext cx="11036067" cy="1341164"/>
          </a:xfrm>
          <a:prstGeom prst="rect">
            <a:avLst/>
          </a:prstGeom>
        </p:spPr>
        <p:txBody>
          <a:bodyPr lIns="0" tIns="0" rIns="0" bIns="0" rtlCol="0" anchor="t">
            <a:spAutoFit/>
          </a:bodyPr>
          <a:lstStyle/>
          <a:p>
            <a:pPr algn="ctr">
              <a:lnSpc>
                <a:spcPts val="10560"/>
              </a:lnSpc>
            </a:pPr>
            <a:r>
              <a:rPr lang="en-US" sz="8800">
                <a:solidFill>
                  <a:srgbClr val="BD1E31"/>
                </a:solidFill>
                <a:latin typeface="Antonio Bold Bold"/>
              </a:rPr>
              <a:t>HOW IS THAT AD HELPING?</a:t>
            </a:r>
          </a:p>
        </p:txBody>
      </p:sp>
      <p:sp>
        <p:nvSpPr>
          <p:cNvPr id="23" name="TextBox 23"/>
          <p:cNvSpPr txBox="1"/>
          <p:nvPr/>
        </p:nvSpPr>
        <p:spPr>
          <a:xfrm>
            <a:off x="1028700" y="7064028"/>
            <a:ext cx="2796265" cy="1573107"/>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It starts with a critical situation</a:t>
            </a:r>
          </a:p>
        </p:txBody>
      </p:sp>
      <p:sp>
        <p:nvSpPr>
          <p:cNvPr id="24" name="TextBox 24"/>
          <p:cNvSpPr txBox="1"/>
          <p:nvPr/>
        </p:nvSpPr>
        <p:spPr>
          <a:xfrm>
            <a:off x="4404494" y="7064028"/>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Shows the fooding habits</a:t>
            </a:r>
          </a:p>
        </p:txBody>
      </p:sp>
      <p:sp>
        <p:nvSpPr>
          <p:cNvPr id="25" name="TextBox 25"/>
          <p:cNvSpPr txBox="1"/>
          <p:nvPr/>
        </p:nvSpPr>
        <p:spPr>
          <a:xfrm>
            <a:off x="7745867" y="7064028"/>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Shows what the doctor is saying</a:t>
            </a:r>
          </a:p>
        </p:txBody>
      </p:sp>
      <p:sp>
        <p:nvSpPr>
          <p:cNvPr id="26" name="TextBox 26"/>
          <p:cNvSpPr txBox="1"/>
          <p:nvPr/>
        </p:nvSpPr>
        <p:spPr>
          <a:xfrm>
            <a:off x="11104451" y="7064028"/>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Shows the parenting issue</a:t>
            </a:r>
          </a:p>
        </p:txBody>
      </p:sp>
      <p:sp>
        <p:nvSpPr>
          <p:cNvPr id="27" name="TextBox 27"/>
          <p:cNvSpPr txBox="1"/>
          <p:nvPr/>
        </p:nvSpPr>
        <p:spPr>
          <a:xfrm>
            <a:off x="14463035" y="7064028"/>
            <a:ext cx="2796265" cy="1573107"/>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Rest the choice upon the viewers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575048" y="4099347"/>
            <a:ext cx="9001000" cy="2095221"/>
            <a:chOff x="-528669" y="0"/>
            <a:chExt cx="12001333" cy="2793628"/>
          </a:xfrm>
        </p:grpSpPr>
        <p:sp>
          <p:nvSpPr>
            <p:cNvPr id="3" name="AutoShape 3"/>
            <p:cNvSpPr/>
            <p:nvPr/>
          </p:nvSpPr>
          <p:spPr>
            <a:xfrm>
              <a:off x="0" y="0"/>
              <a:ext cx="10820400" cy="2793628"/>
            </a:xfrm>
            <a:prstGeom prst="rect">
              <a:avLst/>
            </a:prstGeom>
            <a:solidFill>
              <a:srgbClr val="EFE6E0"/>
            </a:solidFill>
          </p:spPr>
        </p:sp>
        <p:sp>
          <p:nvSpPr>
            <p:cNvPr id="4" name="TextBox 4"/>
            <p:cNvSpPr txBox="1"/>
            <p:nvPr/>
          </p:nvSpPr>
          <p:spPr>
            <a:xfrm>
              <a:off x="-528669" y="502705"/>
              <a:ext cx="12001333" cy="1805622"/>
            </a:xfrm>
            <a:prstGeom prst="rect">
              <a:avLst/>
            </a:prstGeom>
          </p:spPr>
          <p:txBody>
            <a:bodyPr wrap="square" lIns="0" tIns="0" rIns="0" bIns="0" rtlCol="0" anchor="t">
              <a:spAutoFit/>
            </a:bodyPr>
            <a:lstStyle/>
            <a:p>
              <a:pPr algn="ctr">
                <a:lnSpc>
                  <a:spcPts val="10560"/>
                </a:lnSpc>
              </a:pPr>
              <a:r>
                <a:rPr lang="en-US" sz="8800" dirty="0">
                  <a:solidFill>
                    <a:srgbClr val="BD1E31"/>
                  </a:solidFill>
                  <a:latin typeface="Antonio Bold"/>
                </a:rPr>
                <a:t>INTRODUCTION</a:t>
              </a:r>
            </a:p>
          </p:txBody>
        </p:sp>
      </p:grpSp>
      <p:grpSp>
        <p:nvGrpSpPr>
          <p:cNvPr id="5" name="Group 5"/>
          <p:cNvGrpSpPr/>
          <p:nvPr/>
        </p:nvGrpSpPr>
        <p:grpSpPr>
          <a:xfrm>
            <a:off x="10622260" y="1407824"/>
            <a:ext cx="639114" cy="63911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1E31"/>
            </a:solidFill>
          </p:spPr>
        </p:sp>
      </p:grpSp>
      <p:sp>
        <p:nvSpPr>
          <p:cNvPr id="7" name="TextBox 7"/>
          <p:cNvSpPr txBox="1"/>
          <p:nvPr/>
        </p:nvSpPr>
        <p:spPr>
          <a:xfrm>
            <a:off x="11749602" y="1190736"/>
            <a:ext cx="5240480" cy="1044716"/>
          </a:xfrm>
          <a:prstGeom prst="rect">
            <a:avLst/>
          </a:prstGeom>
        </p:spPr>
        <p:txBody>
          <a:bodyPr lIns="0" tIns="0" rIns="0" bIns="0" rtlCol="0" anchor="t">
            <a:spAutoFit/>
          </a:bodyPr>
          <a:lstStyle/>
          <a:p>
            <a:pPr>
              <a:lnSpc>
                <a:spcPts val="4160"/>
              </a:lnSpc>
            </a:pPr>
            <a:r>
              <a:rPr lang="en-US" sz="3200" dirty="0">
                <a:solidFill>
                  <a:srgbClr val="272727"/>
                </a:solidFill>
                <a:latin typeface="Assistant Regular Bold"/>
              </a:rPr>
              <a:t>Integration and coordination of communication channels</a:t>
            </a:r>
          </a:p>
        </p:txBody>
      </p:sp>
      <p:sp>
        <p:nvSpPr>
          <p:cNvPr id="8" name="TextBox 8"/>
          <p:cNvSpPr txBox="1"/>
          <p:nvPr/>
        </p:nvSpPr>
        <p:spPr>
          <a:xfrm>
            <a:off x="11749602" y="2571732"/>
            <a:ext cx="5240480" cy="2651816"/>
          </a:xfrm>
          <a:prstGeom prst="rect">
            <a:avLst/>
          </a:prstGeom>
        </p:spPr>
        <p:txBody>
          <a:bodyPr lIns="0" tIns="0" rIns="0" bIns="0" rtlCol="0" anchor="t">
            <a:spAutoFit/>
          </a:bodyPr>
          <a:lstStyle/>
          <a:p>
            <a:pPr>
              <a:lnSpc>
                <a:spcPts val="4160"/>
              </a:lnSpc>
            </a:pPr>
            <a:r>
              <a:rPr lang="en-US" sz="3200" dirty="0">
                <a:solidFill>
                  <a:srgbClr val="272727"/>
                </a:solidFill>
                <a:latin typeface="Assistant Regular Bold"/>
              </a:rPr>
              <a:t>The </a:t>
            </a:r>
            <a:r>
              <a:rPr lang="en-US" sz="3200" dirty="0" smtClean="0">
                <a:solidFill>
                  <a:srgbClr val="272727"/>
                </a:solidFill>
                <a:latin typeface="Assistant Regular Bold"/>
              </a:rPr>
              <a:t>purpose </a:t>
            </a:r>
            <a:r>
              <a:rPr lang="en-US" sz="3200" dirty="0">
                <a:solidFill>
                  <a:srgbClr val="272727"/>
                </a:solidFill>
                <a:latin typeface="Assistant Regular Bold"/>
              </a:rPr>
              <a:t>is to provide  consistent message with </a:t>
            </a:r>
            <a:r>
              <a:rPr lang="en-US" sz="3200" dirty="0" smtClean="0">
                <a:solidFill>
                  <a:srgbClr val="272727"/>
                </a:solidFill>
                <a:latin typeface="Assistant Regular Bold"/>
              </a:rPr>
              <a:t>clarity (</a:t>
            </a:r>
            <a:r>
              <a:rPr lang="en-US" sz="3200" dirty="0" err="1" smtClean="0">
                <a:solidFill>
                  <a:srgbClr val="272727"/>
                </a:solidFill>
                <a:latin typeface="Assistant Regular Bold"/>
              </a:rPr>
              <a:t>Finne</a:t>
            </a:r>
            <a:r>
              <a:rPr lang="en-US" sz="3200" dirty="0" smtClean="0">
                <a:solidFill>
                  <a:srgbClr val="272727"/>
                </a:solidFill>
                <a:latin typeface="Assistant Regular Bold"/>
              </a:rPr>
              <a:t> and </a:t>
            </a:r>
            <a:r>
              <a:rPr lang="en-US" sz="3200" dirty="0" err="1" smtClean="0">
                <a:solidFill>
                  <a:srgbClr val="272727"/>
                </a:solidFill>
                <a:latin typeface="Assistant Regular Bold"/>
              </a:rPr>
              <a:t>Grönroos</a:t>
            </a:r>
            <a:r>
              <a:rPr lang="en-US" sz="3200" dirty="0" smtClean="0">
                <a:solidFill>
                  <a:srgbClr val="272727"/>
                </a:solidFill>
                <a:latin typeface="Assistant Regular Bold"/>
              </a:rPr>
              <a:t> 2017)</a:t>
            </a:r>
          </a:p>
          <a:p>
            <a:pPr>
              <a:lnSpc>
                <a:spcPts val="4160"/>
              </a:lnSpc>
            </a:pPr>
            <a:endParaRPr lang="en-US" sz="3200" dirty="0">
              <a:solidFill>
                <a:srgbClr val="272727"/>
              </a:solidFill>
              <a:latin typeface="Assistant Regular Bold"/>
            </a:endParaRPr>
          </a:p>
        </p:txBody>
      </p:sp>
      <p:sp>
        <p:nvSpPr>
          <p:cNvPr id="9" name="TextBox 9"/>
          <p:cNvSpPr txBox="1"/>
          <p:nvPr/>
        </p:nvSpPr>
        <p:spPr>
          <a:xfrm>
            <a:off x="11715768" y="4887681"/>
            <a:ext cx="5240480" cy="2113207"/>
          </a:xfrm>
          <a:prstGeom prst="rect">
            <a:avLst/>
          </a:prstGeom>
        </p:spPr>
        <p:txBody>
          <a:bodyPr lIns="0" tIns="0" rIns="0" bIns="0" rtlCol="0" anchor="t">
            <a:spAutoFit/>
          </a:bodyPr>
          <a:lstStyle/>
          <a:p>
            <a:pPr>
              <a:lnSpc>
                <a:spcPts val="4160"/>
              </a:lnSpc>
            </a:pPr>
            <a:r>
              <a:rPr lang="en-US" sz="3200" dirty="0" smtClean="0">
                <a:solidFill>
                  <a:srgbClr val="272727"/>
                </a:solidFill>
                <a:latin typeface="Assistant Regular Bold"/>
              </a:rPr>
              <a:t>Purpose is to present the stand in favor of advertising projecting potential for reducing obesity </a:t>
            </a:r>
            <a:endParaRPr lang="en-US" sz="3200" dirty="0">
              <a:solidFill>
                <a:srgbClr val="272727"/>
              </a:solidFill>
              <a:latin typeface="Assistant Regular Bold"/>
            </a:endParaRPr>
          </a:p>
        </p:txBody>
      </p:sp>
      <p:sp>
        <p:nvSpPr>
          <p:cNvPr id="10" name="TextBox 10"/>
          <p:cNvSpPr txBox="1"/>
          <p:nvPr/>
        </p:nvSpPr>
        <p:spPr>
          <a:xfrm>
            <a:off x="11715768" y="7264677"/>
            <a:ext cx="5240480" cy="1593599"/>
          </a:xfrm>
          <a:prstGeom prst="rect">
            <a:avLst/>
          </a:prstGeom>
        </p:spPr>
        <p:txBody>
          <a:bodyPr lIns="0" tIns="0" rIns="0" bIns="0" rtlCol="0" anchor="t">
            <a:spAutoFit/>
          </a:bodyPr>
          <a:lstStyle/>
          <a:p>
            <a:pPr>
              <a:lnSpc>
                <a:spcPts val="4160"/>
              </a:lnSpc>
            </a:pPr>
            <a:r>
              <a:rPr lang="en-US" sz="3200" dirty="0" smtClean="0">
                <a:solidFill>
                  <a:srgbClr val="272727"/>
                </a:solidFill>
                <a:latin typeface="Assistant Regular Bold"/>
              </a:rPr>
              <a:t>With the focus on socially  responsible advertisements, obesity can be reduced</a:t>
            </a:r>
            <a:endParaRPr lang="en-US" sz="3200" dirty="0">
              <a:solidFill>
                <a:srgbClr val="272727"/>
              </a:solidFill>
              <a:latin typeface="Assistant Regular Bold"/>
            </a:endParaRPr>
          </a:p>
        </p:txBody>
      </p:sp>
      <p:grpSp>
        <p:nvGrpSpPr>
          <p:cNvPr id="11" name="Group 11"/>
          <p:cNvGrpSpPr/>
          <p:nvPr/>
        </p:nvGrpSpPr>
        <p:grpSpPr>
          <a:xfrm>
            <a:off x="10622260" y="3118995"/>
            <a:ext cx="639114" cy="63911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1E31"/>
            </a:solidFill>
          </p:spPr>
        </p:sp>
      </p:grpSp>
      <p:grpSp>
        <p:nvGrpSpPr>
          <p:cNvPr id="13" name="Group 13"/>
          <p:cNvGrpSpPr/>
          <p:nvPr/>
        </p:nvGrpSpPr>
        <p:grpSpPr>
          <a:xfrm>
            <a:off x="10622260" y="5504518"/>
            <a:ext cx="639114" cy="63911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1E31"/>
            </a:solidFill>
          </p:spPr>
        </p:sp>
      </p:grpSp>
      <p:grpSp>
        <p:nvGrpSpPr>
          <p:cNvPr id="15" name="Group 15"/>
          <p:cNvGrpSpPr/>
          <p:nvPr/>
        </p:nvGrpSpPr>
        <p:grpSpPr>
          <a:xfrm>
            <a:off x="10644198" y="7576220"/>
            <a:ext cx="639114" cy="63911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D1E31"/>
            </a:solidFill>
          </p:spPr>
        </p:sp>
      </p:grpSp>
      <p:cxnSp>
        <p:nvCxnSpPr>
          <p:cNvPr id="17" name="Straight Connector 16"/>
          <p:cNvCxnSpPr/>
          <p:nvPr/>
        </p:nvCxnSpPr>
        <p:spPr>
          <a:xfrm>
            <a:off x="0" y="9786970"/>
            <a:ext cx="17502246" cy="1588"/>
          </a:xfrm>
          <a:prstGeom prst="line">
            <a:avLst/>
          </a:prstGeom>
        </p:spPr>
        <p:style>
          <a:lnRef idx="2">
            <a:schemeClr val="dk1"/>
          </a:lnRef>
          <a:fillRef idx="0">
            <a:schemeClr val="dk1"/>
          </a:fillRef>
          <a:effectRef idx="1">
            <a:schemeClr val="dk1"/>
          </a:effectRef>
          <a:fontRef idx="minor">
            <a:schemeClr val="tx1"/>
          </a:fontRef>
        </p:style>
      </p:cxnSp>
      <p:sp>
        <p:nvSpPr>
          <p:cNvPr id="19" name="Rectangle 18"/>
          <p:cNvSpPr/>
          <p:nvPr/>
        </p:nvSpPr>
        <p:spPr>
          <a:xfrm>
            <a:off x="0" y="9917668"/>
            <a:ext cx="18288000" cy="369332"/>
          </a:xfrm>
          <a:prstGeom prst="rect">
            <a:avLst/>
          </a:prstGeom>
        </p:spPr>
        <p:txBody>
          <a:bodyPr wrap="square">
            <a:spAutoFit/>
          </a:bodyPr>
          <a:lstStyle/>
          <a:p>
            <a:r>
              <a:rPr lang="en-US" dirty="0" err="1" smtClean="0"/>
              <a:t>Finne</a:t>
            </a:r>
            <a:r>
              <a:rPr lang="en-US" dirty="0" smtClean="0"/>
              <a:t>, Å. and </a:t>
            </a:r>
            <a:r>
              <a:rPr lang="en-US" dirty="0" err="1" smtClean="0"/>
              <a:t>Grönroos</a:t>
            </a:r>
            <a:r>
              <a:rPr lang="en-US" dirty="0" smtClean="0"/>
              <a:t>, C., 2017. Communication-in-use: customer-integrated marketing communication. </a:t>
            </a:r>
            <a:r>
              <a:rPr lang="en-US" i="1" dirty="0" smtClean="0"/>
              <a:t>European Journal of Marketing</a:t>
            </a:r>
            <a:r>
              <a:rPr lang="en-US" dirty="0" smtClean="0"/>
              <a:t>, </a:t>
            </a:r>
            <a:r>
              <a:rPr lang="en-US" i="1" dirty="0" smtClean="0"/>
              <a:t>51</a:t>
            </a:r>
            <a:r>
              <a:rPr lang="en-US" dirty="0" smtClean="0"/>
              <a:t>(3), pp.445-463.</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369244" y="6767100"/>
            <a:ext cx="19026489" cy="3519900"/>
            <a:chOff x="0" y="0"/>
            <a:chExt cx="25368652" cy="4693201"/>
          </a:xfrm>
        </p:grpSpPr>
      </p:grpSp>
      <p:grpSp>
        <p:nvGrpSpPr>
          <p:cNvPr id="3" name="Group 3"/>
          <p:cNvGrpSpPr/>
          <p:nvPr/>
        </p:nvGrpSpPr>
        <p:grpSpPr>
          <a:xfrm>
            <a:off x="428564" y="8715400"/>
            <a:ext cx="17500412" cy="1571600"/>
            <a:chOff x="-800181" y="-117771"/>
            <a:chExt cx="21640800" cy="2095467"/>
          </a:xfrm>
        </p:grpSpPr>
        <p:sp>
          <p:nvSpPr>
            <p:cNvPr id="4" name="AutoShape 4"/>
            <p:cNvSpPr/>
            <p:nvPr/>
          </p:nvSpPr>
          <p:spPr>
            <a:xfrm>
              <a:off x="-800181" y="0"/>
              <a:ext cx="21640800" cy="1977696"/>
            </a:xfrm>
            <a:prstGeom prst="rect">
              <a:avLst/>
            </a:prstGeom>
            <a:solidFill>
              <a:srgbClr val="EFE6E0"/>
            </a:solidFill>
          </p:spPr>
        </p:sp>
        <p:sp>
          <p:nvSpPr>
            <p:cNvPr id="5" name="TextBox 5"/>
            <p:cNvSpPr txBox="1"/>
            <p:nvPr/>
          </p:nvSpPr>
          <p:spPr>
            <a:xfrm>
              <a:off x="547258" y="-117771"/>
              <a:ext cx="18395888" cy="1415772"/>
            </a:xfrm>
            <a:prstGeom prst="rect">
              <a:avLst/>
            </a:prstGeom>
          </p:spPr>
          <p:txBody>
            <a:bodyPr wrap="square" lIns="0" tIns="0" rIns="0" bIns="0" rtlCol="0" anchor="t">
              <a:spAutoFit/>
            </a:bodyPr>
            <a:lstStyle/>
            <a:p>
              <a:pPr algn="ctr">
                <a:lnSpc>
                  <a:spcPts val="8640"/>
                </a:lnSpc>
              </a:pPr>
              <a:r>
                <a:rPr lang="en-US" sz="5400" dirty="0">
                  <a:solidFill>
                    <a:srgbClr val="BD1E31"/>
                  </a:solidFill>
                  <a:latin typeface="Antonio Bold"/>
                </a:rPr>
                <a:t>WE NEED TO RAISE </a:t>
              </a:r>
              <a:r>
                <a:rPr lang="en-US" sz="5400" dirty="0" smtClean="0">
                  <a:solidFill>
                    <a:srgbClr val="BD1E31"/>
                  </a:solidFill>
                  <a:latin typeface="Antonio Bold"/>
                </a:rPr>
                <a:t>CONCERN AS WELL</a:t>
              </a:r>
              <a:endParaRPr lang="en-US" sz="5400" dirty="0">
                <a:solidFill>
                  <a:srgbClr val="BD1E31"/>
                </a:solidFill>
                <a:latin typeface="Antonio Bold"/>
              </a:endParaRPr>
            </a:p>
          </p:txBody>
        </p:sp>
      </p:grpSp>
      <p:pic>
        <p:nvPicPr>
          <p:cNvPr id="7" name="'Eat Your Heart Out' - Obesity Awareness Campaign.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0" y="-1"/>
            <a:ext cx="18288000" cy="8679669"/>
          </a:xfrm>
          <a:prstGeom prst="rect">
            <a:avLst/>
          </a:prstGeom>
        </p:spPr>
      </p:pic>
      <p:sp>
        <p:nvSpPr>
          <p:cNvPr id="8" name="Rectangle 7"/>
          <p:cNvSpPr/>
          <p:nvPr/>
        </p:nvSpPr>
        <p:spPr>
          <a:xfrm>
            <a:off x="6357918" y="9644094"/>
            <a:ext cx="4926157" cy="369332"/>
          </a:xfrm>
          <a:prstGeom prst="rect">
            <a:avLst/>
          </a:prstGeom>
        </p:spPr>
        <p:txBody>
          <a:bodyPr wrap="none">
            <a:spAutoFit/>
          </a:bodyPr>
          <a:lstStyle/>
          <a:p>
            <a:r>
              <a:rPr lang="en-US" dirty="0" smtClean="0">
                <a:hlinkClick r:id="rId6"/>
              </a:rPr>
              <a:t>https://www.youtube.com/watch?v=7DnC0zD51I4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sp>
        <p:nvSpPr>
          <p:cNvPr id="2" name="TextBox 2"/>
          <p:cNvSpPr txBox="1"/>
          <p:nvPr/>
        </p:nvSpPr>
        <p:spPr>
          <a:xfrm>
            <a:off x="1727176" y="895028"/>
            <a:ext cx="14726801" cy="1194686"/>
          </a:xfrm>
          <a:prstGeom prst="rect">
            <a:avLst/>
          </a:prstGeom>
        </p:spPr>
        <p:txBody>
          <a:bodyPr lIns="0" tIns="0" rIns="0" bIns="0" rtlCol="0" anchor="t">
            <a:spAutoFit/>
          </a:bodyPr>
          <a:lstStyle/>
          <a:p>
            <a:pPr algn="ctr">
              <a:lnSpc>
                <a:spcPts val="10559"/>
              </a:lnSpc>
            </a:pPr>
            <a:r>
              <a:rPr lang="en-US" sz="6000" dirty="0">
                <a:solidFill>
                  <a:srgbClr val="BD1E31"/>
                </a:solidFill>
                <a:latin typeface="Antonio Bold"/>
              </a:rPr>
              <a:t>DOES IT HAVE A LONG TERM IMPACT?</a:t>
            </a:r>
          </a:p>
        </p:txBody>
      </p:sp>
      <p:sp>
        <p:nvSpPr>
          <p:cNvPr id="3" name="TextBox 3"/>
          <p:cNvSpPr txBox="1"/>
          <p:nvPr/>
        </p:nvSpPr>
        <p:spPr>
          <a:xfrm>
            <a:off x="7858116" y="6000756"/>
            <a:ext cx="4238212" cy="1354063"/>
          </a:xfrm>
          <a:prstGeom prst="rect">
            <a:avLst/>
          </a:prstGeom>
        </p:spPr>
        <p:txBody>
          <a:bodyPr wrap="square" lIns="0" tIns="0" rIns="0" bIns="0" rtlCol="0" anchor="t">
            <a:spAutoFit/>
          </a:bodyPr>
          <a:lstStyle/>
          <a:p>
            <a:pPr>
              <a:lnSpc>
                <a:spcPts val="10559"/>
              </a:lnSpc>
            </a:pPr>
            <a:r>
              <a:rPr lang="en-US" sz="8799" dirty="0">
                <a:solidFill>
                  <a:srgbClr val="BD1E31"/>
                </a:solidFill>
                <a:latin typeface="Antonio Bold"/>
              </a:rPr>
              <a:t>HOW?</a:t>
            </a:r>
          </a:p>
        </p:txBody>
      </p:sp>
      <p:sp>
        <p:nvSpPr>
          <p:cNvPr id="4" name="TextBox 4"/>
          <p:cNvSpPr txBox="1"/>
          <p:nvPr/>
        </p:nvSpPr>
        <p:spPr>
          <a:xfrm>
            <a:off x="7786678" y="3923335"/>
            <a:ext cx="2928958" cy="1577355"/>
          </a:xfrm>
          <a:prstGeom prst="rect">
            <a:avLst/>
          </a:prstGeom>
        </p:spPr>
        <p:txBody>
          <a:bodyPr wrap="square" lIns="0" tIns="0" rIns="0" bIns="0" rtlCol="0" anchor="t">
            <a:spAutoFit/>
          </a:bodyPr>
          <a:lstStyle/>
          <a:p>
            <a:pPr algn="ctr">
              <a:lnSpc>
                <a:spcPts val="12319"/>
              </a:lnSpc>
              <a:spcBef>
                <a:spcPct val="0"/>
              </a:spcBef>
            </a:pPr>
            <a:r>
              <a:rPr lang="en-US" sz="8800" dirty="0">
                <a:solidFill>
                  <a:srgbClr val="000000"/>
                </a:solidFill>
                <a:latin typeface="Open Sans Extra Bold"/>
              </a:rPr>
              <a:t>YES.</a:t>
            </a:r>
          </a:p>
        </p:txBody>
      </p:sp>
      <p:sp>
        <p:nvSpPr>
          <p:cNvPr id="5" name="TextBox 5"/>
          <p:cNvSpPr txBox="1"/>
          <p:nvPr/>
        </p:nvSpPr>
        <p:spPr>
          <a:xfrm>
            <a:off x="1151112" y="8383860"/>
            <a:ext cx="16230600" cy="1024576"/>
          </a:xfrm>
          <a:prstGeom prst="rect">
            <a:avLst/>
          </a:prstGeom>
        </p:spPr>
        <p:txBody>
          <a:bodyPr lIns="0" tIns="0" rIns="0" bIns="0" rtlCol="0" anchor="t">
            <a:spAutoFit/>
          </a:bodyPr>
          <a:lstStyle/>
          <a:p>
            <a:pPr algn="ctr">
              <a:lnSpc>
                <a:spcPts val="8960"/>
              </a:lnSpc>
              <a:spcBef>
                <a:spcPct val="0"/>
              </a:spcBef>
            </a:pPr>
            <a:r>
              <a:rPr lang="en-US" sz="4800" dirty="0">
                <a:solidFill>
                  <a:srgbClr val="000000"/>
                </a:solidFill>
                <a:latin typeface="Open Sans Extra Bold"/>
              </a:rPr>
              <a:t>LET US SEE THE NEXT VIDEO AND THEN EXPLAIN.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pic>
        <p:nvPicPr>
          <p:cNvPr id="2" name="y2mate.com - Obesity Prevention Ad - The Hug - Cancer Council_upi0EKiKtq8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0" y="-1"/>
            <a:ext cx="18288000" cy="9358343"/>
          </a:xfrm>
          <a:prstGeom prst="rect">
            <a:avLst/>
          </a:prstGeom>
        </p:spPr>
      </p:pic>
      <p:sp>
        <p:nvSpPr>
          <p:cNvPr id="3" name="Rectangle 2"/>
          <p:cNvSpPr/>
          <p:nvPr/>
        </p:nvSpPr>
        <p:spPr>
          <a:xfrm>
            <a:off x="6587665" y="9572656"/>
            <a:ext cx="4842351" cy="369332"/>
          </a:xfrm>
          <a:prstGeom prst="rect">
            <a:avLst/>
          </a:prstGeom>
        </p:spPr>
        <p:txBody>
          <a:bodyPr wrap="none">
            <a:spAutoFit/>
          </a:bodyPr>
          <a:lstStyle/>
          <a:p>
            <a:r>
              <a:rPr lang="en-US" dirty="0" smtClean="0">
                <a:hlinkClick r:id="rId6"/>
              </a:rPr>
              <a:t>https://www.youtube.com/watch?v=upi0EKiKtq8</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369244" y="6767100"/>
            <a:ext cx="19026489" cy="3519900"/>
            <a:chOff x="0" y="0"/>
            <a:chExt cx="25368652" cy="4693201"/>
          </a:xfrm>
        </p:grpSpPr>
      </p:grpSp>
      <p:grpSp>
        <p:nvGrpSpPr>
          <p:cNvPr id="3" name="Group 3"/>
          <p:cNvGrpSpPr/>
          <p:nvPr/>
        </p:nvGrpSpPr>
        <p:grpSpPr>
          <a:xfrm>
            <a:off x="740806" y="3020231"/>
            <a:ext cx="2454721" cy="2449898"/>
            <a:chOff x="0" y="0"/>
            <a:chExt cx="3272961" cy="3266531"/>
          </a:xfrm>
        </p:grpSpPr>
        <p:grpSp>
          <p:nvGrpSpPr>
            <p:cNvPr id="4" name="Group 4"/>
            <p:cNvGrpSpPr>
              <a:grpSpLocks noChangeAspect="1"/>
            </p:cNvGrpSpPr>
            <p:nvPr/>
          </p:nvGrpSpPr>
          <p:grpSpPr>
            <a:xfrm>
              <a:off x="444363" y="441148"/>
              <a:ext cx="2384235" cy="2384235"/>
              <a:chOff x="6705600" y="1371600"/>
              <a:chExt cx="10972800" cy="10972800"/>
            </a:xfrm>
          </p:grpSpPr>
          <p:sp>
            <p:nvSpPr>
              <p:cNvPr id="5" name="Freeform 5"/>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6" name="Group 6"/>
          <p:cNvGrpSpPr/>
          <p:nvPr/>
        </p:nvGrpSpPr>
        <p:grpSpPr>
          <a:xfrm>
            <a:off x="4305577" y="3020231"/>
            <a:ext cx="2454721" cy="2449898"/>
            <a:chOff x="0" y="0"/>
            <a:chExt cx="3272961" cy="3266531"/>
          </a:xfrm>
        </p:grpSpPr>
        <p:grpSp>
          <p:nvGrpSpPr>
            <p:cNvPr id="7" name="Group 7"/>
            <p:cNvGrpSpPr>
              <a:grpSpLocks noChangeAspect="1"/>
            </p:cNvGrpSpPr>
            <p:nvPr/>
          </p:nvGrpSpPr>
          <p:grpSpPr>
            <a:xfrm>
              <a:off x="444363" y="441148"/>
              <a:ext cx="2384235" cy="2384235"/>
              <a:chOff x="6705600" y="1371600"/>
              <a:chExt cx="10972800" cy="10972800"/>
            </a:xfrm>
          </p:grpSpPr>
          <p:sp>
            <p:nvSpPr>
              <p:cNvPr id="8" name="Freeform 8"/>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9" name="Group 9"/>
          <p:cNvGrpSpPr/>
          <p:nvPr/>
        </p:nvGrpSpPr>
        <p:grpSpPr>
          <a:xfrm>
            <a:off x="7870348" y="3020231"/>
            <a:ext cx="2454721" cy="2449898"/>
            <a:chOff x="0" y="0"/>
            <a:chExt cx="3272961" cy="3266531"/>
          </a:xfrm>
        </p:grpSpPr>
        <p:grpSp>
          <p:nvGrpSpPr>
            <p:cNvPr id="10" name="Group 10"/>
            <p:cNvGrpSpPr>
              <a:grpSpLocks noChangeAspect="1"/>
            </p:cNvGrpSpPr>
            <p:nvPr/>
          </p:nvGrpSpPr>
          <p:grpSpPr>
            <a:xfrm>
              <a:off x="444363" y="441148"/>
              <a:ext cx="2384235" cy="2384235"/>
              <a:chOff x="6705600" y="1371600"/>
              <a:chExt cx="10972800" cy="10972800"/>
            </a:xfrm>
          </p:grpSpPr>
          <p:sp>
            <p:nvSpPr>
              <p:cNvPr id="11" name="Freeform 11"/>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2" name="Group 12"/>
          <p:cNvGrpSpPr/>
          <p:nvPr/>
        </p:nvGrpSpPr>
        <p:grpSpPr>
          <a:xfrm>
            <a:off x="0" y="7727589"/>
            <a:ext cx="18288000" cy="1727280"/>
            <a:chOff x="0" y="0"/>
            <a:chExt cx="24384000" cy="2303040"/>
          </a:xfrm>
        </p:grpSpPr>
        <p:sp>
          <p:nvSpPr>
            <p:cNvPr id="13" name="AutoShape 13"/>
            <p:cNvSpPr/>
            <p:nvPr/>
          </p:nvSpPr>
          <p:spPr>
            <a:xfrm>
              <a:off x="0" y="0"/>
              <a:ext cx="24384000" cy="2303040"/>
            </a:xfrm>
            <a:prstGeom prst="rect">
              <a:avLst/>
            </a:prstGeom>
            <a:solidFill>
              <a:srgbClr val="EFE6E0"/>
            </a:solidFill>
          </p:spPr>
        </p:sp>
        <p:sp>
          <p:nvSpPr>
            <p:cNvPr id="14" name="TextBox 14"/>
            <p:cNvSpPr txBox="1"/>
            <p:nvPr/>
          </p:nvSpPr>
          <p:spPr>
            <a:xfrm>
              <a:off x="4220181" y="130410"/>
              <a:ext cx="15943638" cy="1788219"/>
            </a:xfrm>
            <a:prstGeom prst="rect">
              <a:avLst/>
            </a:prstGeom>
          </p:spPr>
          <p:txBody>
            <a:bodyPr lIns="0" tIns="0" rIns="0" bIns="0" rtlCol="0" anchor="t">
              <a:spAutoFit/>
            </a:bodyPr>
            <a:lstStyle/>
            <a:p>
              <a:pPr algn="ctr">
                <a:lnSpc>
                  <a:spcPts val="10560"/>
                </a:lnSpc>
              </a:pPr>
              <a:r>
                <a:rPr lang="en-US" sz="8800">
                  <a:solidFill>
                    <a:srgbClr val="BD1E31"/>
                  </a:solidFill>
                  <a:latin typeface="Antonio Bold"/>
                </a:rPr>
                <a:t>HOW TO CREATE MORE VALUE</a:t>
              </a:r>
            </a:p>
          </p:txBody>
        </p:sp>
      </p:grpSp>
      <p:sp>
        <p:nvSpPr>
          <p:cNvPr id="15" name="TextBox 15"/>
          <p:cNvSpPr txBox="1"/>
          <p:nvPr/>
        </p:nvSpPr>
        <p:spPr>
          <a:xfrm>
            <a:off x="-369244" y="6249896"/>
            <a:ext cx="4674821"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Target Audience</a:t>
            </a:r>
          </a:p>
        </p:txBody>
      </p:sp>
      <p:sp>
        <p:nvSpPr>
          <p:cNvPr id="16" name="TextBox 16"/>
          <p:cNvSpPr txBox="1"/>
          <p:nvPr/>
        </p:nvSpPr>
        <p:spPr>
          <a:xfrm>
            <a:off x="3195527" y="6250774"/>
            <a:ext cx="4674821"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Proper Channel</a:t>
            </a:r>
          </a:p>
        </p:txBody>
      </p:sp>
      <p:sp>
        <p:nvSpPr>
          <p:cNvPr id="17" name="TextBox 17"/>
          <p:cNvSpPr txBox="1"/>
          <p:nvPr/>
        </p:nvSpPr>
        <p:spPr>
          <a:xfrm>
            <a:off x="6760298" y="6249896"/>
            <a:ext cx="4674821"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Consistent Look</a:t>
            </a:r>
          </a:p>
        </p:txBody>
      </p:sp>
      <p:grpSp>
        <p:nvGrpSpPr>
          <p:cNvPr id="18" name="Group 18"/>
          <p:cNvGrpSpPr/>
          <p:nvPr/>
        </p:nvGrpSpPr>
        <p:grpSpPr>
          <a:xfrm>
            <a:off x="11435119" y="3020231"/>
            <a:ext cx="2454721" cy="2449898"/>
            <a:chOff x="0" y="0"/>
            <a:chExt cx="3272961" cy="3266531"/>
          </a:xfrm>
        </p:grpSpPr>
        <p:grpSp>
          <p:nvGrpSpPr>
            <p:cNvPr id="19" name="Group 19"/>
            <p:cNvGrpSpPr>
              <a:grpSpLocks noChangeAspect="1"/>
            </p:cNvGrpSpPr>
            <p:nvPr/>
          </p:nvGrpSpPr>
          <p:grpSpPr>
            <a:xfrm>
              <a:off x="444363" y="441148"/>
              <a:ext cx="2384235" cy="2384235"/>
              <a:chOff x="6705600" y="1371600"/>
              <a:chExt cx="10972800" cy="10972800"/>
            </a:xfrm>
          </p:grpSpPr>
          <p:sp>
            <p:nvSpPr>
              <p:cNvPr id="20" name="Freeform 2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sp>
        <p:nvSpPr>
          <p:cNvPr id="21" name="TextBox 21"/>
          <p:cNvSpPr txBox="1"/>
          <p:nvPr/>
        </p:nvSpPr>
        <p:spPr>
          <a:xfrm>
            <a:off x="10325069" y="6249896"/>
            <a:ext cx="4674821"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Clear Message</a:t>
            </a:r>
          </a:p>
        </p:txBody>
      </p:sp>
      <p:grpSp>
        <p:nvGrpSpPr>
          <p:cNvPr id="22" name="Group 22"/>
          <p:cNvGrpSpPr/>
          <p:nvPr/>
        </p:nvGrpSpPr>
        <p:grpSpPr>
          <a:xfrm>
            <a:off x="14999890" y="3020231"/>
            <a:ext cx="2454721" cy="2449898"/>
            <a:chOff x="0" y="0"/>
            <a:chExt cx="3272961" cy="3266531"/>
          </a:xfrm>
        </p:grpSpPr>
        <p:grpSp>
          <p:nvGrpSpPr>
            <p:cNvPr id="23" name="Group 23"/>
            <p:cNvGrpSpPr>
              <a:grpSpLocks noChangeAspect="1"/>
            </p:cNvGrpSpPr>
            <p:nvPr/>
          </p:nvGrpSpPr>
          <p:grpSpPr>
            <a:xfrm>
              <a:off x="444363" y="441148"/>
              <a:ext cx="2384235" cy="2384235"/>
              <a:chOff x="6705600" y="1371600"/>
              <a:chExt cx="10972800" cy="10972800"/>
            </a:xfrm>
          </p:grpSpPr>
          <p:sp>
            <p:nvSpPr>
              <p:cNvPr id="24" name="Freeform 2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sp>
        <p:nvSpPr>
          <p:cNvPr id="25" name="TextBox 25"/>
          <p:cNvSpPr txBox="1"/>
          <p:nvPr/>
        </p:nvSpPr>
        <p:spPr>
          <a:xfrm>
            <a:off x="13889840" y="6250774"/>
            <a:ext cx="4674821"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Online Campaigns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369244" y="6874676"/>
            <a:ext cx="19026489" cy="3519900"/>
            <a:chOff x="0" y="0"/>
            <a:chExt cx="25368652" cy="4693201"/>
          </a:xfrm>
        </p:grpSpPr>
      </p:grpSp>
      <p:grpSp>
        <p:nvGrpSpPr>
          <p:cNvPr id="3" name="Group 3"/>
          <p:cNvGrpSpPr/>
          <p:nvPr/>
        </p:nvGrpSpPr>
        <p:grpSpPr>
          <a:xfrm>
            <a:off x="1028700" y="8643962"/>
            <a:ext cx="16230600" cy="1643038"/>
            <a:chOff x="0" y="-213022"/>
            <a:chExt cx="21640800" cy="2190718"/>
          </a:xfrm>
        </p:grpSpPr>
        <p:sp>
          <p:nvSpPr>
            <p:cNvPr id="4" name="AutoShape 4"/>
            <p:cNvSpPr/>
            <p:nvPr/>
          </p:nvSpPr>
          <p:spPr>
            <a:xfrm>
              <a:off x="0" y="0"/>
              <a:ext cx="21640800" cy="1977696"/>
            </a:xfrm>
            <a:prstGeom prst="rect">
              <a:avLst/>
            </a:prstGeom>
            <a:solidFill>
              <a:srgbClr val="EFE6E0"/>
            </a:solidFill>
          </p:spPr>
        </p:sp>
        <p:sp>
          <p:nvSpPr>
            <p:cNvPr id="5" name="TextBox 5"/>
            <p:cNvSpPr txBox="1"/>
            <p:nvPr/>
          </p:nvSpPr>
          <p:spPr>
            <a:xfrm>
              <a:off x="3745411" y="-213022"/>
              <a:ext cx="14149979" cy="1462875"/>
            </a:xfrm>
            <a:prstGeom prst="rect">
              <a:avLst/>
            </a:prstGeom>
          </p:spPr>
          <p:txBody>
            <a:bodyPr lIns="0" tIns="0" rIns="0" bIns="0" rtlCol="0" anchor="t">
              <a:spAutoFit/>
            </a:bodyPr>
            <a:lstStyle/>
            <a:p>
              <a:pPr algn="ctr">
                <a:lnSpc>
                  <a:spcPts val="8640"/>
                </a:lnSpc>
              </a:pPr>
              <a:r>
                <a:rPr lang="en-US" sz="7200" dirty="0">
                  <a:solidFill>
                    <a:srgbClr val="BD1E31"/>
                  </a:solidFill>
                  <a:latin typeface="Antonio Bold"/>
                </a:rPr>
                <a:t>ANOTHER EXAMPLE</a:t>
              </a:r>
            </a:p>
          </p:txBody>
        </p:sp>
      </p:grpSp>
      <p:pic>
        <p:nvPicPr>
          <p:cNvPr id="6" name="y2mate.com - Measure Up Australian obesity TVC_9dL4lN6GKi4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1" y="0"/>
            <a:ext cx="18288001" cy="8643962"/>
          </a:xfrm>
          <a:prstGeom prst="rect">
            <a:avLst/>
          </a:prstGeom>
        </p:spPr>
      </p:pic>
      <p:sp>
        <p:nvSpPr>
          <p:cNvPr id="7" name="Rectangle 6"/>
          <p:cNvSpPr/>
          <p:nvPr/>
        </p:nvSpPr>
        <p:spPr>
          <a:xfrm>
            <a:off x="6357918" y="9715532"/>
            <a:ext cx="4870051" cy="369332"/>
          </a:xfrm>
          <a:prstGeom prst="rect">
            <a:avLst/>
          </a:prstGeom>
        </p:spPr>
        <p:txBody>
          <a:bodyPr wrap="none">
            <a:spAutoFit/>
          </a:bodyPr>
          <a:lstStyle/>
          <a:p>
            <a:r>
              <a:rPr lang="en-US" dirty="0" smtClean="0">
                <a:hlinkClick r:id="rId6"/>
              </a:rPr>
              <a:t>https://www.youtube.com/watch?v=9dL4lN6GKi4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sp>
        <p:nvSpPr>
          <p:cNvPr id="2" name="TextBox 2"/>
          <p:cNvSpPr txBox="1"/>
          <p:nvPr/>
        </p:nvSpPr>
        <p:spPr>
          <a:xfrm>
            <a:off x="300253" y="1928877"/>
            <a:ext cx="17687494" cy="1097157"/>
          </a:xfrm>
          <a:prstGeom prst="rect">
            <a:avLst/>
          </a:prstGeom>
        </p:spPr>
        <p:txBody>
          <a:bodyPr lIns="0" tIns="0" rIns="0" bIns="0" rtlCol="0" anchor="t">
            <a:spAutoFit/>
          </a:bodyPr>
          <a:lstStyle/>
          <a:p>
            <a:pPr algn="ctr">
              <a:lnSpc>
                <a:spcPts val="8640"/>
              </a:lnSpc>
            </a:pPr>
            <a:r>
              <a:rPr lang="en-US" sz="7200">
                <a:solidFill>
                  <a:srgbClr val="BD1E31"/>
                </a:solidFill>
                <a:latin typeface="Antonio Bold"/>
              </a:rPr>
              <a:t>DID THESE ADVERTISEMENT MADE ANY IMPACT?</a:t>
            </a:r>
          </a:p>
        </p:txBody>
      </p:sp>
      <p:grpSp>
        <p:nvGrpSpPr>
          <p:cNvPr id="3" name="Group 3"/>
          <p:cNvGrpSpPr/>
          <p:nvPr/>
        </p:nvGrpSpPr>
        <p:grpSpPr>
          <a:xfrm>
            <a:off x="-369244" y="-1392282"/>
            <a:ext cx="19026489" cy="3519900"/>
            <a:chOff x="0" y="0"/>
            <a:chExt cx="25368652" cy="4693201"/>
          </a:xfrm>
        </p:grpSpPr>
      </p:grpSp>
      <p:sp>
        <p:nvSpPr>
          <p:cNvPr id="4" name="TextBox 4"/>
          <p:cNvSpPr txBox="1"/>
          <p:nvPr/>
        </p:nvSpPr>
        <p:spPr>
          <a:xfrm>
            <a:off x="7572364" y="4972050"/>
            <a:ext cx="2857520" cy="1577355"/>
          </a:xfrm>
          <a:prstGeom prst="rect">
            <a:avLst/>
          </a:prstGeom>
        </p:spPr>
        <p:txBody>
          <a:bodyPr wrap="square" lIns="0" tIns="0" rIns="0" bIns="0" rtlCol="0" anchor="t">
            <a:spAutoFit/>
          </a:bodyPr>
          <a:lstStyle/>
          <a:p>
            <a:pPr algn="ctr">
              <a:lnSpc>
                <a:spcPts val="12319"/>
              </a:lnSpc>
              <a:spcBef>
                <a:spcPct val="0"/>
              </a:spcBef>
            </a:pPr>
            <a:r>
              <a:rPr lang="en-US" sz="8800" dirty="0">
                <a:solidFill>
                  <a:srgbClr val="000000"/>
                </a:solidFill>
                <a:latin typeface="Open Sans Extra Bold"/>
              </a:rPr>
              <a:t>YES.</a:t>
            </a:r>
          </a:p>
        </p:txBody>
      </p:sp>
      <p:sp>
        <p:nvSpPr>
          <p:cNvPr id="5" name="Rectangle 4"/>
          <p:cNvSpPr/>
          <p:nvPr/>
        </p:nvSpPr>
        <p:spPr>
          <a:xfrm>
            <a:off x="0" y="8286772"/>
            <a:ext cx="18288000" cy="2862322"/>
          </a:xfrm>
          <a:prstGeom prst="rect">
            <a:avLst/>
          </a:prstGeom>
        </p:spPr>
        <p:txBody>
          <a:bodyPr wrap="square">
            <a:spAutoFit/>
          </a:bodyPr>
          <a:lstStyle/>
          <a:p>
            <a:r>
              <a:rPr lang="en-US" dirty="0" smtClean="0"/>
              <a:t> </a:t>
            </a:r>
          </a:p>
          <a:p>
            <a:r>
              <a:rPr lang="en-US" dirty="0" smtClean="0"/>
              <a:t>AAFP.org </a:t>
            </a:r>
            <a:r>
              <a:rPr lang="en-US" dirty="0" smtClean="0"/>
              <a:t>2020. AAFP [online] Available at: </a:t>
            </a:r>
            <a:r>
              <a:rPr lang="en-US" dirty="0" smtClean="0"/>
              <a:t>https</a:t>
            </a:r>
            <a:r>
              <a:rPr lang="en-US" dirty="0" smtClean="0"/>
              <a:t>://www.aafp.org/news/obesity/20100517fed-initiatives.htmlhttps://</a:t>
            </a:r>
            <a:r>
              <a:rPr lang="en-US" dirty="0" smtClean="0"/>
              <a:t>www.aafp.org/news/obesity/20100517fed-initiatives.html</a:t>
            </a:r>
          </a:p>
          <a:p>
            <a:r>
              <a:rPr lang="en-US" dirty="0" smtClean="0"/>
              <a:t>Janice Ponce de Leon, S., 2020. </a:t>
            </a:r>
            <a:r>
              <a:rPr lang="en-US" i="1" dirty="0" smtClean="0"/>
              <a:t>Children Step Up To Obesity Challenge In Dubai</a:t>
            </a:r>
            <a:r>
              <a:rPr lang="en-US" dirty="0" smtClean="0"/>
              <a:t>. [online] Gulfnews.com. Available at: &lt;https://gulfnews.com/uae/health/children-step-up-to-obesity-challenge-in-dubai-1.1493963&gt; [Accessed 29 March 2020</a:t>
            </a:r>
            <a:r>
              <a:rPr lang="en-US" dirty="0" smtClean="0"/>
              <a:t>].</a:t>
            </a:r>
          </a:p>
          <a:p>
            <a:r>
              <a:rPr lang="en-US" dirty="0" err="1" smtClean="0"/>
              <a:t>Halpern</a:t>
            </a:r>
            <a:r>
              <a:rPr lang="en-US" dirty="0" smtClean="0"/>
              <a:t>, D., 2020. </a:t>
            </a:r>
            <a:r>
              <a:rPr lang="en-US" i="1" dirty="0" smtClean="0"/>
              <a:t>Victoria, Australia, Steps Up To The Obesity Challenge</a:t>
            </a:r>
            <a:r>
              <a:rPr lang="en-US" dirty="0" smtClean="0"/>
              <a:t>. [online] </a:t>
            </a:r>
            <a:r>
              <a:rPr lang="en-US" dirty="0" err="1" smtClean="0"/>
              <a:t>Bi.team</a:t>
            </a:r>
            <a:r>
              <a:rPr lang="en-US" dirty="0" smtClean="0"/>
              <a:t>. Available at: &lt;https://www.bi.team/blogs/victoria-australia-steps-up-to-the-obesity-challenge/&gt; [Accessed 29 March 2020].</a:t>
            </a:r>
          </a:p>
          <a:p>
            <a:endParaRPr lang="en-US" dirty="0" smtClean="0"/>
          </a:p>
          <a:p>
            <a:endParaRPr lang="en-US" dirty="0" smtClean="0"/>
          </a:p>
          <a:p>
            <a:endParaRPr lang="en-US" dirty="0" smtClean="0"/>
          </a:p>
          <a:p>
            <a:r>
              <a:rPr lang="en-US" dirty="0" smtClean="0"/>
              <a:t> </a:t>
            </a:r>
            <a:endParaRPr lang="en-US" dirty="0" smtClean="0"/>
          </a:p>
        </p:txBody>
      </p:sp>
      <p:cxnSp>
        <p:nvCxnSpPr>
          <p:cNvPr id="10" name="Straight Connector 9"/>
          <p:cNvCxnSpPr/>
          <p:nvPr/>
        </p:nvCxnSpPr>
        <p:spPr>
          <a:xfrm>
            <a:off x="0" y="8501086"/>
            <a:ext cx="18288000" cy="1856"/>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sp>
        <p:nvSpPr>
          <p:cNvPr id="2" name="TextBox 2"/>
          <p:cNvSpPr txBox="1"/>
          <p:nvPr/>
        </p:nvSpPr>
        <p:spPr>
          <a:xfrm>
            <a:off x="300253" y="480122"/>
            <a:ext cx="17687494" cy="1097157"/>
          </a:xfrm>
          <a:prstGeom prst="rect">
            <a:avLst/>
          </a:prstGeom>
        </p:spPr>
        <p:txBody>
          <a:bodyPr lIns="0" tIns="0" rIns="0" bIns="0" rtlCol="0" anchor="t">
            <a:spAutoFit/>
          </a:bodyPr>
          <a:lstStyle/>
          <a:p>
            <a:pPr algn="ctr">
              <a:lnSpc>
                <a:spcPts val="8640"/>
              </a:lnSpc>
            </a:pPr>
            <a:r>
              <a:rPr lang="en-IN" sz="7200" dirty="0" smtClean="0">
                <a:solidFill>
                  <a:srgbClr val="BD1E31"/>
                </a:solidFill>
                <a:latin typeface="Antonio Bold"/>
              </a:rPr>
              <a:t>EXAMPLE</a:t>
            </a:r>
            <a:endParaRPr lang="en-US" sz="7200" dirty="0">
              <a:solidFill>
                <a:srgbClr val="BD1E31"/>
              </a:solidFill>
              <a:latin typeface="Antonio Bold"/>
            </a:endParaRPr>
          </a:p>
        </p:txBody>
      </p:sp>
      <p:pic>
        <p:nvPicPr>
          <p:cNvPr id="3" name="y2mate.com - The Honest Coca-Cola Obesity Commercial_bHhCP5ad-zM_360p.mp4">
            <a:hlinkClick r:id="" action="ppaction://media"/>
          </p:cNvPr>
          <p:cNvPicPr>
            <a:picLocks noRot="1" noChangeAspect="1"/>
          </p:cNvPicPr>
          <p:nvPr>
            <a:videoFile r:link="rId1"/>
            <p:extLst>
              <p:ext uri="{DAA4B4D4-6D71-4841-9C94-3DE7FCFB9230}">
                <p14:media xmlns:p14="http://schemas.microsoft.com/office/powerpoint/2010/main" xmlns="" r:link="rId4"/>
              </p:ext>
            </p:extLst>
          </p:nvPr>
        </p:nvPicPr>
        <p:blipFill>
          <a:blip r:embed="rId5"/>
          <a:stretch>
            <a:fillRect/>
          </a:stretch>
        </p:blipFill>
        <p:spPr>
          <a:xfrm>
            <a:off x="0" y="1643039"/>
            <a:ext cx="18288000" cy="7786741"/>
          </a:xfrm>
          <a:prstGeom prst="rect">
            <a:avLst/>
          </a:prstGeom>
        </p:spPr>
      </p:pic>
      <p:sp>
        <p:nvSpPr>
          <p:cNvPr id="4" name="Rectangle 3"/>
          <p:cNvSpPr/>
          <p:nvPr/>
        </p:nvSpPr>
        <p:spPr>
          <a:xfrm>
            <a:off x="6591537" y="9644094"/>
            <a:ext cx="5052793" cy="369332"/>
          </a:xfrm>
          <a:prstGeom prst="rect">
            <a:avLst/>
          </a:prstGeom>
        </p:spPr>
        <p:txBody>
          <a:bodyPr wrap="none">
            <a:spAutoFit/>
          </a:bodyPr>
          <a:lstStyle/>
          <a:p>
            <a:r>
              <a:rPr lang="en-IN" dirty="0" smtClean="0">
                <a:hlinkClick r:id="rId6"/>
              </a:rPr>
              <a:t>https://www.youtube.com/watch?v=bHhCP5ad-zM</a:t>
            </a:r>
            <a:r>
              <a:rPr lang="en-IN"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0253" y="480122"/>
            <a:ext cx="17687494" cy="1097157"/>
          </a:xfrm>
          <a:prstGeom prst="rect">
            <a:avLst/>
          </a:prstGeom>
        </p:spPr>
        <p:txBody>
          <a:bodyPr lIns="0" tIns="0" rIns="0" bIns="0" rtlCol="0" anchor="t">
            <a:spAutoFit/>
          </a:bodyPr>
          <a:lstStyle/>
          <a:p>
            <a:pPr algn="ctr">
              <a:lnSpc>
                <a:spcPts val="8640"/>
              </a:lnSpc>
            </a:pPr>
            <a:r>
              <a:rPr lang="en-US" sz="7200" dirty="0" smtClean="0">
                <a:solidFill>
                  <a:srgbClr val="BD1E31"/>
                </a:solidFill>
                <a:latin typeface="Antonio Bold"/>
              </a:rPr>
              <a:t>LINKS</a:t>
            </a:r>
            <a:endParaRPr lang="en-US" sz="7200" dirty="0">
              <a:solidFill>
                <a:srgbClr val="BD1E31"/>
              </a:solidFill>
              <a:latin typeface="Antonio Bold"/>
            </a:endParaRPr>
          </a:p>
        </p:txBody>
      </p:sp>
      <p:sp>
        <p:nvSpPr>
          <p:cNvPr id="5" name="Rectangle 4"/>
          <p:cNvSpPr/>
          <p:nvPr/>
        </p:nvSpPr>
        <p:spPr>
          <a:xfrm>
            <a:off x="3929026" y="2000229"/>
            <a:ext cx="10787138" cy="9448740"/>
          </a:xfrm>
          <a:prstGeom prst="rect">
            <a:avLst/>
          </a:prstGeom>
        </p:spPr>
        <p:txBody>
          <a:bodyPr wrap="square">
            <a:spAutoFit/>
          </a:bodyPr>
          <a:lstStyle/>
          <a:p>
            <a:endParaRPr lang="en-IN" sz="3200" dirty="0" smtClean="0"/>
          </a:p>
          <a:p>
            <a:r>
              <a:rPr lang="en-IN" sz="3200" dirty="0" smtClean="0">
                <a:hlinkClick r:id="rId3"/>
              </a:rPr>
              <a:t>https://www.youtube.com/watch?v=oxlmrcr-2Bo</a:t>
            </a:r>
            <a:r>
              <a:rPr lang="en-IN" sz="3200" dirty="0" smtClean="0"/>
              <a:t> – Slide 15</a:t>
            </a:r>
          </a:p>
          <a:p>
            <a:endParaRPr lang="en-IN" sz="3200" dirty="0" smtClean="0"/>
          </a:p>
          <a:p>
            <a:r>
              <a:rPr lang="en-US" sz="3200" dirty="0" smtClean="0">
                <a:hlinkClick r:id="rId4"/>
              </a:rPr>
              <a:t>https://www.youtube.com/watch?v=sG9Jo3plhPA</a:t>
            </a:r>
            <a:r>
              <a:rPr lang="en-US" sz="3200" dirty="0" smtClean="0"/>
              <a:t> – Slide 17</a:t>
            </a:r>
          </a:p>
          <a:p>
            <a:endParaRPr lang="en-IN" sz="3200" dirty="0" smtClean="0"/>
          </a:p>
          <a:p>
            <a:r>
              <a:rPr lang="en-IN" sz="3200" dirty="0" smtClean="0">
                <a:hlinkClick r:id="rId5"/>
              </a:rPr>
              <a:t>https://www.youtube.com/watch?v=xUmp67YDlHY</a:t>
            </a:r>
            <a:r>
              <a:rPr lang="en-IN" sz="3200" dirty="0" smtClean="0"/>
              <a:t> – Slide 18</a:t>
            </a:r>
          </a:p>
          <a:p>
            <a:endParaRPr lang="en-IN" sz="3200" dirty="0" smtClean="0"/>
          </a:p>
          <a:p>
            <a:r>
              <a:rPr lang="en-US" sz="3200" dirty="0" smtClean="0">
                <a:hlinkClick r:id="rId6"/>
              </a:rPr>
              <a:t>https://www.youtube.com/watch?v=7DnC0zD51I4</a:t>
            </a:r>
            <a:r>
              <a:rPr lang="en-US" sz="3200" dirty="0" smtClean="0"/>
              <a:t> – Slide 20</a:t>
            </a:r>
          </a:p>
          <a:p>
            <a:endParaRPr lang="en-IN" sz="3200" b="1" dirty="0" smtClean="0"/>
          </a:p>
          <a:p>
            <a:r>
              <a:rPr lang="en-US" sz="3200" dirty="0" smtClean="0">
                <a:hlinkClick r:id="rId7"/>
              </a:rPr>
              <a:t>https://www.youtube.com/watch?v=upi0EKiKtq8</a:t>
            </a:r>
            <a:r>
              <a:rPr lang="en-US" sz="3200" dirty="0" smtClean="0"/>
              <a:t> – Slide 22</a:t>
            </a:r>
          </a:p>
          <a:p>
            <a:endParaRPr lang="en-IN" sz="3200" dirty="0" smtClean="0"/>
          </a:p>
          <a:p>
            <a:r>
              <a:rPr lang="en-US" sz="3200" dirty="0" smtClean="0">
                <a:hlinkClick r:id="rId8"/>
              </a:rPr>
              <a:t>https://www.youtube.com/watch?v=9dL4lN6GKi4</a:t>
            </a:r>
            <a:r>
              <a:rPr lang="en-US" sz="3200" dirty="0" smtClean="0"/>
              <a:t> – Slide 24</a:t>
            </a:r>
          </a:p>
          <a:p>
            <a:endParaRPr lang="en-IN" sz="3200" dirty="0" smtClean="0"/>
          </a:p>
          <a:p>
            <a:r>
              <a:rPr lang="en-IN" sz="3200" dirty="0" smtClean="0">
                <a:hlinkClick r:id="rId9"/>
              </a:rPr>
              <a:t>https://www.youtube.com/watch?v=bHhCP5ad-zM</a:t>
            </a:r>
            <a:r>
              <a:rPr lang="en-IN" sz="3200" dirty="0" smtClean="0"/>
              <a:t> – Slide 26</a:t>
            </a:r>
          </a:p>
          <a:p>
            <a:endParaRPr lang="en-IN" sz="3200" dirty="0" smtClean="0"/>
          </a:p>
          <a:p>
            <a:endParaRPr lang="en-IN" sz="3200" dirty="0" smtClean="0"/>
          </a:p>
          <a:p>
            <a:endParaRPr lang="en-IN" sz="3200" dirty="0" smtClean="0"/>
          </a:p>
          <a:p>
            <a:endParaRPr lang="en-IN" sz="3200" dirty="0" smtClean="0"/>
          </a:p>
          <a:p>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749646"/>
            <a:ext cx="1971352" cy="1967479"/>
            <a:chOff x="0" y="0"/>
            <a:chExt cx="2628470" cy="2623306"/>
          </a:xfrm>
        </p:grpSpPr>
        <p:grpSp>
          <p:nvGrpSpPr>
            <p:cNvPr id="3" name="Group 3"/>
            <p:cNvGrpSpPr>
              <a:grpSpLocks noChangeAspect="1"/>
            </p:cNvGrpSpPr>
            <p:nvPr/>
          </p:nvGrpSpPr>
          <p:grpSpPr>
            <a:xfrm>
              <a:off x="356862" y="354280"/>
              <a:ext cx="1914747" cy="1914747"/>
              <a:chOff x="6705600" y="1371600"/>
              <a:chExt cx="10972800" cy="10972800"/>
            </a:xfrm>
          </p:grpSpPr>
          <p:sp>
            <p:nvSpPr>
              <p:cNvPr id="4" name="Freeform 4"/>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5" name="Group 5"/>
          <p:cNvGrpSpPr/>
          <p:nvPr/>
        </p:nvGrpSpPr>
        <p:grpSpPr>
          <a:xfrm>
            <a:off x="3412509" y="4749646"/>
            <a:ext cx="1971352" cy="1967479"/>
            <a:chOff x="0" y="0"/>
            <a:chExt cx="2628470" cy="2623306"/>
          </a:xfrm>
        </p:grpSpPr>
        <p:grpSp>
          <p:nvGrpSpPr>
            <p:cNvPr id="6" name="Group 6"/>
            <p:cNvGrpSpPr>
              <a:grpSpLocks noChangeAspect="1"/>
            </p:cNvGrpSpPr>
            <p:nvPr/>
          </p:nvGrpSpPr>
          <p:grpSpPr>
            <a:xfrm>
              <a:off x="356862" y="354280"/>
              <a:ext cx="1914747" cy="1914747"/>
              <a:chOff x="6705600" y="1371600"/>
              <a:chExt cx="10972800" cy="10972800"/>
            </a:xfrm>
          </p:grpSpPr>
          <p:sp>
            <p:nvSpPr>
              <p:cNvPr id="7" name="Freeform 7"/>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8" name="Group 8"/>
          <p:cNvGrpSpPr/>
          <p:nvPr/>
        </p:nvGrpSpPr>
        <p:grpSpPr>
          <a:xfrm>
            <a:off x="10452865" y="4749646"/>
            <a:ext cx="1971352" cy="1967479"/>
            <a:chOff x="0" y="0"/>
            <a:chExt cx="2628470" cy="2623306"/>
          </a:xfrm>
        </p:grpSpPr>
        <p:grpSp>
          <p:nvGrpSpPr>
            <p:cNvPr id="9" name="Group 9"/>
            <p:cNvGrpSpPr>
              <a:grpSpLocks noChangeAspect="1"/>
            </p:cNvGrpSpPr>
            <p:nvPr/>
          </p:nvGrpSpPr>
          <p:grpSpPr>
            <a:xfrm>
              <a:off x="356862" y="354280"/>
              <a:ext cx="1914747" cy="1914747"/>
              <a:chOff x="6705600" y="1371600"/>
              <a:chExt cx="10972800" cy="10972800"/>
            </a:xfrm>
          </p:grpSpPr>
          <p:sp>
            <p:nvSpPr>
              <p:cNvPr id="10" name="Freeform 10"/>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1" name="Group 11"/>
          <p:cNvGrpSpPr/>
          <p:nvPr/>
        </p:nvGrpSpPr>
        <p:grpSpPr>
          <a:xfrm>
            <a:off x="8069057" y="4749646"/>
            <a:ext cx="1971352" cy="1967479"/>
            <a:chOff x="0" y="0"/>
            <a:chExt cx="2628470" cy="2623306"/>
          </a:xfrm>
        </p:grpSpPr>
        <p:grpSp>
          <p:nvGrpSpPr>
            <p:cNvPr id="12" name="Group 12"/>
            <p:cNvGrpSpPr>
              <a:grpSpLocks noChangeAspect="1"/>
            </p:cNvGrpSpPr>
            <p:nvPr/>
          </p:nvGrpSpPr>
          <p:grpSpPr>
            <a:xfrm>
              <a:off x="356862" y="354280"/>
              <a:ext cx="1914747" cy="1914747"/>
              <a:chOff x="6705600" y="1371600"/>
              <a:chExt cx="10972800" cy="10972800"/>
            </a:xfrm>
          </p:grpSpPr>
          <p:sp>
            <p:nvSpPr>
              <p:cNvPr id="13" name="Freeform 13"/>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4" name="Group 14"/>
          <p:cNvGrpSpPr/>
          <p:nvPr/>
        </p:nvGrpSpPr>
        <p:grpSpPr>
          <a:xfrm>
            <a:off x="5685248" y="4749646"/>
            <a:ext cx="1971352" cy="1967479"/>
            <a:chOff x="0" y="0"/>
            <a:chExt cx="2628470" cy="2623306"/>
          </a:xfrm>
        </p:grpSpPr>
        <p:grpSp>
          <p:nvGrpSpPr>
            <p:cNvPr id="15" name="Group 15"/>
            <p:cNvGrpSpPr>
              <a:grpSpLocks noChangeAspect="1"/>
            </p:cNvGrpSpPr>
            <p:nvPr/>
          </p:nvGrpSpPr>
          <p:grpSpPr>
            <a:xfrm>
              <a:off x="356862" y="354280"/>
              <a:ext cx="1914747" cy="1914747"/>
              <a:chOff x="6705600" y="1371600"/>
              <a:chExt cx="10972800" cy="10972800"/>
            </a:xfrm>
          </p:grpSpPr>
          <p:sp>
            <p:nvSpPr>
              <p:cNvPr id="16" name="Freeform 16"/>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17" name="Group 17"/>
          <p:cNvGrpSpPr/>
          <p:nvPr/>
        </p:nvGrpSpPr>
        <p:grpSpPr>
          <a:xfrm>
            <a:off x="12836674" y="4749646"/>
            <a:ext cx="1971352" cy="1967479"/>
            <a:chOff x="0" y="0"/>
            <a:chExt cx="2628470" cy="2623306"/>
          </a:xfrm>
        </p:grpSpPr>
        <p:grpSp>
          <p:nvGrpSpPr>
            <p:cNvPr id="18" name="Group 18"/>
            <p:cNvGrpSpPr>
              <a:grpSpLocks noChangeAspect="1"/>
            </p:cNvGrpSpPr>
            <p:nvPr/>
          </p:nvGrpSpPr>
          <p:grpSpPr>
            <a:xfrm>
              <a:off x="356862" y="354280"/>
              <a:ext cx="1914747" cy="1914747"/>
              <a:chOff x="6705600" y="1371600"/>
              <a:chExt cx="10972800" cy="10972800"/>
            </a:xfrm>
          </p:grpSpPr>
          <p:sp>
            <p:nvSpPr>
              <p:cNvPr id="19" name="Freeform 19"/>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grpSp>
        <p:nvGrpSpPr>
          <p:cNvPr id="20" name="Group 20"/>
          <p:cNvGrpSpPr/>
          <p:nvPr/>
        </p:nvGrpSpPr>
        <p:grpSpPr>
          <a:xfrm>
            <a:off x="15341982" y="4749646"/>
            <a:ext cx="1971352" cy="1967479"/>
            <a:chOff x="0" y="0"/>
            <a:chExt cx="2628470" cy="2623306"/>
          </a:xfrm>
        </p:grpSpPr>
        <p:grpSp>
          <p:nvGrpSpPr>
            <p:cNvPr id="21" name="Group 21"/>
            <p:cNvGrpSpPr>
              <a:grpSpLocks noChangeAspect="1"/>
            </p:cNvGrpSpPr>
            <p:nvPr/>
          </p:nvGrpSpPr>
          <p:grpSpPr>
            <a:xfrm>
              <a:off x="356862" y="354280"/>
              <a:ext cx="1914747" cy="1914747"/>
              <a:chOff x="6705600" y="1371600"/>
              <a:chExt cx="10972800" cy="10972800"/>
            </a:xfrm>
          </p:grpSpPr>
          <p:sp>
            <p:nvSpPr>
              <p:cNvPr id="22" name="Freeform 22"/>
              <p:cNvSpPr/>
              <p:nvPr/>
            </p:nvSpPr>
            <p:spPr>
              <a:xfrm>
                <a:off x="6696808" y="1100629"/>
                <a:ext cx="10990383" cy="11514742"/>
              </a:xfrm>
              <a:custGeom>
                <a:avLst/>
                <a:gdLst/>
                <a:ahLst/>
                <a:cxnLst/>
                <a:rect l="l" t="t" r="r" b="b"/>
                <a:pathLst>
                  <a:path w="10990383" h="11514742">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E1701E"/>
              </a:solidFill>
            </p:spPr>
          </p:sp>
        </p:grpSp>
      </p:grpSp>
      <p:pic>
        <p:nvPicPr>
          <p:cNvPr id="23" name="Picture 23"/>
          <p:cNvPicPr>
            <a:picLocks noChangeAspect="1"/>
          </p:cNvPicPr>
          <p:nvPr/>
        </p:nvPicPr>
        <p:blipFill>
          <a:blip r:embed="rId3" cstate="print"/>
          <a:srcRect/>
          <a:stretch>
            <a:fillRect/>
          </a:stretch>
        </p:blipFill>
        <p:spPr>
          <a:xfrm>
            <a:off x="1400081" y="5143500"/>
            <a:ext cx="1228591" cy="1269861"/>
          </a:xfrm>
          <a:prstGeom prst="rect">
            <a:avLst/>
          </a:prstGeom>
        </p:spPr>
      </p:pic>
      <p:pic>
        <p:nvPicPr>
          <p:cNvPr id="24" name="Picture 24"/>
          <p:cNvPicPr>
            <a:picLocks noChangeAspect="1"/>
          </p:cNvPicPr>
          <p:nvPr/>
        </p:nvPicPr>
        <p:blipFill>
          <a:blip r:embed="rId4"/>
          <a:srcRect/>
          <a:stretch>
            <a:fillRect/>
          </a:stretch>
        </p:blipFill>
        <p:spPr>
          <a:xfrm>
            <a:off x="3586809" y="4922009"/>
            <a:ext cx="1622753" cy="1622753"/>
          </a:xfrm>
          <a:prstGeom prst="rect">
            <a:avLst/>
          </a:prstGeom>
        </p:spPr>
      </p:pic>
      <p:pic>
        <p:nvPicPr>
          <p:cNvPr id="25" name="Picture 25"/>
          <p:cNvPicPr>
            <a:picLocks noChangeAspect="1"/>
          </p:cNvPicPr>
          <p:nvPr/>
        </p:nvPicPr>
        <p:blipFill>
          <a:blip r:embed="rId5"/>
          <a:srcRect/>
          <a:stretch>
            <a:fillRect/>
          </a:stretch>
        </p:blipFill>
        <p:spPr>
          <a:xfrm>
            <a:off x="8472027" y="5150680"/>
            <a:ext cx="1165412" cy="1165412"/>
          </a:xfrm>
          <a:prstGeom prst="rect">
            <a:avLst/>
          </a:prstGeom>
        </p:spPr>
      </p:pic>
      <p:pic>
        <p:nvPicPr>
          <p:cNvPr id="26" name="Picture 26"/>
          <p:cNvPicPr>
            <a:picLocks noChangeAspect="1"/>
          </p:cNvPicPr>
          <p:nvPr/>
        </p:nvPicPr>
        <p:blipFill>
          <a:blip r:embed="rId6"/>
          <a:srcRect l="3148" r="3148"/>
          <a:stretch>
            <a:fillRect/>
          </a:stretch>
        </p:blipFill>
        <p:spPr>
          <a:xfrm>
            <a:off x="10970081" y="5233447"/>
            <a:ext cx="936922" cy="999877"/>
          </a:xfrm>
          <a:prstGeom prst="rect">
            <a:avLst/>
          </a:prstGeom>
        </p:spPr>
      </p:pic>
      <p:pic>
        <p:nvPicPr>
          <p:cNvPr id="27" name="Picture 27"/>
          <p:cNvPicPr>
            <a:picLocks noChangeAspect="1"/>
          </p:cNvPicPr>
          <p:nvPr/>
        </p:nvPicPr>
        <p:blipFill>
          <a:blip r:embed="rId7"/>
          <a:srcRect/>
          <a:stretch>
            <a:fillRect/>
          </a:stretch>
        </p:blipFill>
        <p:spPr>
          <a:xfrm>
            <a:off x="13129867" y="5040902"/>
            <a:ext cx="1384967" cy="1384967"/>
          </a:xfrm>
          <a:prstGeom prst="rect">
            <a:avLst/>
          </a:prstGeom>
        </p:spPr>
      </p:pic>
      <p:pic>
        <p:nvPicPr>
          <p:cNvPr id="28" name="Picture 28"/>
          <p:cNvPicPr>
            <a:picLocks noChangeAspect="1"/>
          </p:cNvPicPr>
          <p:nvPr/>
        </p:nvPicPr>
        <p:blipFill>
          <a:blip r:embed="rId8"/>
          <a:srcRect/>
          <a:stretch>
            <a:fillRect/>
          </a:stretch>
        </p:blipFill>
        <p:spPr>
          <a:xfrm>
            <a:off x="15669038" y="5418071"/>
            <a:ext cx="1317240" cy="630628"/>
          </a:xfrm>
          <a:prstGeom prst="rect">
            <a:avLst/>
          </a:prstGeom>
        </p:spPr>
      </p:pic>
      <p:pic>
        <p:nvPicPr>
          <p:cNvPr id="29" name="Picture 29"/>
          <p:cNvPicPr>
            <a:picLocks noChangeAspect="1"/>
          </p:cNvPicPr>
          <p:nvPr/>
        </p:nvPicPr>
        <p:blipFill>
          <a:blip r:embed="rId9"/>
          <a:srcRect/>
          <a:stretch>
            <a:fillRect/>
          </a:stretch>
        </p:blipFill>
        <p:spPr>
          <a:xfrm>
            <a:off x="5944414" y="5254797"/>
            <a:ext cx="1453020" cy="957177"/>
          </a:xfrm>
          <a:prstGeom prst="rect">
            <a:avLst/>
          </a:prstGeom>
        </p:spPr>
      </p:pic>
      <p:sp>
        <p:nvSpPr>
          <p:cNvPr id="30" name="TextBox 30"/>
          <p:cNvSpPr txBox="1"/>
          <p:nvPr/>
        </p:nvSpPr>
        <p:spPr>
          <a:xfrm>
            <a:off x="2533562" y="1028700"/>
            <a:ext cx="13220877" cy="2682328"/>
          </a:xfrm>
          <a:prstGeom prst="rect">
            <a:avLst/>
          </a:prstGeom>
        </p:spPr>
        <p:txBody>
          <a:bodyPr lIns="0" tIns="0" rIns="0" bIns="0" rtlCol="0" anchor="t">
            <a:spAutoFit/>
          </a:bodyPr>
          <a:lstStyle/>
          <a:p>
            <a:pPr algn="ctr">
              <a:lnSpc>
                <a:spcPts val="10560"/>
              </a:lnSpc>
            </a:pPr>
            <a:r>
              <a:rPr lang="en-US" sz="8800">
                <a:solidFill>
                  <a:srgbClr val="BD1E31"/>
                </a:solidFill>
                <a:latin typeface="Antonio Bold Bold"/>
              </a:rPr>
              <a:t>TOOLS OF INTEGRATED MARKETING COMMUNICATIONS</a:t>
            </a:r>
          </a:p>
        </p:txBody>
      </p:sp>
      <p:sp>
        <p:nvSpPr>
          <p:cNvPr id="31" name="TextBox 31"/>
          <p:cNvSpPr txBox="1"/>
          <p:nvPr/>
        </p:nvSpPr>
        <p:spPr>
          <a:xfrm>
            <a:off x="616244" y="7064028"/>
            <a:ext cx="2796265" cy="51632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Advertising</a:t>
            </a:r>
          </a:p>
        </p:txBody>
      </p:sp>
      <p:sp>
        <p:nvSpPr>
          <p:cNvPr id="32" name="TextBox 32"/>
          <p:cNvSpPr txBox="1"/>
          <p:nvPr/>
        </p:nvSpPr>
        <p:spPr>
          <a:xfrm>
            <a:off x="2883768" y="703354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Sales Promotion</a:t>
            </a:r>
          </a:p>
        </p:txBody>
      </p:sp>
      <p:sp>
        <p:nvSpPr>
          <p:cNvPr id="33" name="TextBox 33"/>
          <p:cNvSpPr txBox="1"/>
          <p:nvPr/>
        </p:nvSpPr>
        <p:spPr>
          <a:xfrm>
            <a:off x="5156507" y="703354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Personal </a:t>
            </a:r>
          </a:p>
          <a:p>
            <a:pPr algn="ctr">
              <a:lnSpc>
                <a:spcPts val="4160"/>
              </a:lnSpc>
            </a:pPr>
            <a:r>
              <a:rPr lang="en-US" sz="3200">
                <a:solidFill>
                  <a:srgbClr val="272727"/>
                </a:solidFill>
                <a:latin typeface="Assistant Regular Bold"/>
              </a:rPr>
              <a:t>Selling</a:t>
            </a:r>
          </a:p>
        </p:txBody>
      </p:sp>
      <p:sp>
        <p:nvSpPr>
          <p:cNvPr id="34" name="TextBox 34"/>
          <p:cNvSpPr txBox="1"/>
          <p:nvPr/>
        </p:nvSpPr>
        <p:spPr>
          <a:xfrm>
            <a:off x="7540316" y="703354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Public </a:t>
            </a:r>
          </a:p>
          <a:p>
            <a:pPr algn="ctr">
              <a:lnSpc>
                <a:spcPts val="4160"/>
              </a:lnSpc>
            </a:pPr>
            <a:r>
              <a:rPr lang="en-US" sz="3200">
                <a:solidFill>
                  <a:srgbClr val="272727"/>
                </a:solidFill>
                <a:latin typeface="Assistant Regular Bold"/>
              </a:rPr>
              <a:t>Relations</a:t>
            </a:r>
          </a:p>
        </p:txBody>
      </p:sp>
      <p:sp>
        <p:nvSpPr>
          <p:cNvPr id="35" name="TextBox 35"/>
          <p:cNvSpPr txBox="1"/>
          <p:nvPr/>
        </p:nvSpPr>
        <p:spPr>
          <a:xfrm>
            <a:off x="10040409" y="704370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Direct Marketing</a:t>
            </a:r>
          </a:p>
        </p:txBody>
      </p:sp>
      <p:sp>
        <p:nvSpPr>
          <p:cNvPr id="36" name="TextBox 36"/>
          <p:cNvSpPr txBox="1"/>
          <p:nvPr/>
        </p:nvSpPr>
        <p:spPr>
          <a:xfrm>
            <a:off x="12429432" y="703354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Events &amp; Experiences</a:t>
            </a:r>
          </a:p>
        </p:txBody>
      </p:sp>
      <p:sp>
        <p:nvSpPr>
          <p:cNvPr id="37" name="TextBox 37"/>
          <p:cNvSpPr txBox="1"/>
          <p:nvPr/>
        </p:nvSpPr>
        <p:spPr>
          <a:xfrm>
            <a:off x="14929525" y="7033549"/>
            <a:ext cx="2796265" cy="1044716"/>
          </a:xfrm>
          <a:prstGeom prst="rect">
            <a:avLst/>
          </a:prstGeom>
        </p:spPr>
        <p:txBody>
          <a:bodyPr lIns="0" tIns="0" rIns="0" bIns="0" rtlCol="0" anchor="t">
            <a:spAutoFit/>
          </a:bodyPr>
          <a:lstStyle/>
          <a:p>
            <a:pPr algn="ctr">
              <a:lnSpc>
                <a:spcPts val="4160"/>
              </a:lnSpc>
            </a:pPr>
            <a:r>
              <a:rPr lang="en-US" sz="3200">
                <a:solidFill>
                  <a:srgbClr val="272727"/>
                </a:solidFill>
                <a:latin typeface="Assistant Regular Bold"/>
              </a:rPr>
              <a:t>Social Media Marketing</a:t>
            </a:r>
          </a:p>
        </p:txBody>
      </p:sp>
      <p:sp>
        <p:nvSpPr>
          <p:cNvPr id="38" name="Rectangle 37"/>
          <p:cNvSpPr/>
          <p:nvPr/>
        </p:nvSpPr>
        <p:spPr>
          <a:xfrm>
            <a:off x="0" y="9858408"/>
            <a:ext cx="18288000" cy="369332"/>
          </a:xfrm>
          <a:prstGeom prst="rect">
            <a:avLst/>
          </a:prstGeom>
        </p:spPr>
        <p:txBody>
          <a:bodyPr wrap="square">
            <a:spAutoFit/>
          </a:bodyPr>
          <a:lstStyle/>
          <a:p>
            <a:r>
              <a:rPr lang="en-US" dirty="0" err="1" smtClean="0"/>
              <a:t>Camilleri</a:t>
            </a:r>
            <a:r>
              <a:rPr lang="en-US" dirty="0" smtClean="0"/>
              <a:t>, M.A., 2018. Integrated marketing communications. In </a:t>
            </a:r>
            <a:r>
              <a:rPr lang="en-US" i="1" dirty="0" smtClean="0"/>
              <a:t>Travel marketing, tourism economics and the airline product</a:t>
            </a:r>
            <a:r>
              <a:rPr lang="en-US" dirty="0" smtClean="0"/>
              <a:t> (pp. 85-103). Springer, Cham.</a:t>
            </a:r>
            <a:endParaRPr lang="en-US" dirty="0"/>
          </a:p>
        </p:txBody>
      </p:sp>
      <p:cxnSp>
        <p:nvCxnSpPr>
          <p:cNvPr id="39" name="Straight Connector 38"/>
          <p:cNvCxnSpPr/>
          <p:nvPr/>
        </p:nvCxnSpPr>
        <p:spPr>
          <a:xfrm>
            <a:off x="0" y="9786970"/>
            <a:ext cx="17502246"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5257" y="-177332"/>
            <a:ext cx="18918515" cy="10641665"/>
          </a:xfrm>
          <a:prstGeom prst="rect">
            <a:avLst/>
          </a:prstGeom>
        </p:spPr>
      </p:pic>
      <p:sp>
        <p:nvSpPr>
          <p:cNvPr id="3" name="TextBox 3"/>
          <p:cNvSpPr txBox="1"/>
          <p:nvPr/>
        </p:nvSpPr>
        <p:spPr>
          <a:xfrm>
            <a:off x="8995699" y="1028700"/>
            <a:ext cx="8263601" cy="1341164"/>
          </a:xfrm>
          <a:prstGeom prst="rect">
            <a:avLst/>
          </a:prstGeom>
        </p:spPr>
        <p:txBody>
          <a:bodyPr lIns="0" tIns="0" rIns="0" bIns="0" rtlCol="0" anchor="t">
            <a:spAutoFit/>
          </a:bodyPr>
          <a:lstStyle/>
          <a:p>
            <a:pPr>
              <a:lnSpc>
                <a:spcPts val="10560"/>
              </a:lnSpc>
            </a:pPr>
            <a:r>
              <a:rPr lang="en-US" sz="8800">
                <a:solidFill>
                  <a:srgbClr val="FFFFFF"/>
                </a:solidFill>
                <a:latin typeface="Antonio Bold"/>
              </a:rPr>
              <a:t>ADVERTISING</a:t>
            </a:r>
          </a:p>
        </p:txBody>
      </p:sp>
      <p:sp>
        <p:nvSpPr>
          <p:cNvPr id="4" name="TextBox 4"/>
          <p:cNvSpPr txBox="1"/>
          <p:nvPr/>
        </p:nvSpPr>
        <p:spPr>
          <a:xfrm>
            <a:off x="12085601" y="3827855"/>
            <a:ext cx="5200246" cy="455284"/>
          </a:xfrm>
          <a:prstGeom prst="rect">
            <a:avLst/>
          </a:prstGeom>
        </p:spPr>
        <p:txBody>
          <a:bodyPr lIns="0" tIns="0" rIns="0" bIns="0" rtlCol="0" anchor="t">
            <a:spAutoFit/>
          </a:bodyPr>
          <a:lstStyle/>
          <a:p>
            <a:pPr>
              <a:lnSpc>
                <a:spcPts val="3640"/>
              </a:lnSpc>
            </a:pPr>
            <a:r>
              <a:rPr lang="en-US" sz="2800" dirty="0">
                <a:solidFill>
                  <a:srgbClr val="FFFFFF"/>
                </a:solidFill>
                <a:latin typeface="Assistant Regular Bold"/>
              </a:rPr>
              <a:t>Paid form of communication </a:t>
            </a:r>
          </a:p>
        </p:txBody>
      </p:sp>
      <p:sp>
        <p:nvSpPr>
          <p:cNvPr id="5" name="TextBox 5"/>
          <p:cNvSpPr txBox="1"/>
          <p:nvPr/>
        </p:nvSpPr>
        <p:spPr>
          <a:xfrm>
            <a:off x="12072958" y="4500558"/>
            <a:ext cx="4339634" cy="923330"/>
          </a:xfrm>
          <a:prstGeom prst="rect">
            <a:avLst/>
          </a:prstGeom>
        </p:spPr>
        <p:txBody>
          <a:bodyPr lIns="0" tIns="0" rIns="0" bIns="0" rtlCol="0" anchor="t">
            <a:spAutoFit/>
          </a:bodyPr>
          <a:lstStyle/>
          <a:p>
            <a:pPr>
              <a:lnSpc>
                <a:spcPts val="3640"/>
              </a:lnSpc>
            </a:pPr>
            <a:r>
              <a:rPr lang="en-US" sz="2800" dirty="0">
                <a:solidFill>
                  <a:srgbClr val="FFFFFF"/>
                </a:solidFill>
                <a:latin typeface="Assistant Regular Bold"/>
              </a:rPr>
              <a:t>Non-personal </a:t>
            </a:r>
            <a:r>
              <a:rPr lang="en-US" sz="2800" dirty="0" smtClean="0">
                <a:solidFill>
                  <a:srgbClr val="FFFFFF"/>
                </a:solidFill>
                <a:latin typeface="Assistant Regular Bold"/>
              </a:rPr>
              <a:t>promotion on obesity </a:t>
            </a:r>
            <a:endParaRPr lang="en-US" sz="2800" dirty="0">
              <a:solidFill>
                <a:srgbClr val="FFFFFF"/>
              </a:solidFill>
              <a:latin typeface="Assistant Regular Bold"/>
            </a:endParaRPr>
          </a:p>
        </p:txBody>
      </p:sp>
      <p:sp>
        <p:nvSpPr>
          <p:cNvPr id="6" name="TextBox 6"/>
          <p:cNvSpPr txBox="1"/>
          <p:nvPr/>
        </p:nvSpPr>
        <p:spPr>
          <a:xfrm>
            <a:off x="12085600" y="5579670"/>
            <a:ext cx="5130893" cy="923330"/>
          </a:xfrm>
          <a:prstGeom prst="rect">
            <a:avLst/>
          </a:prstGeom>
        </p:spPr>
        <p:txBody>
          <a:bodyPr wrap="square" lIns="0" tIns="0" rIns="0" bIns="0" rtlCol="0" anchor="t">
            <a:spAutoFit/>
          </a:bodyPr>
          <a:lstStyle/>
          <a:p>
            <a:pPr>
              <a:lnSpc>
                <a:spcPts val="3640"/>
              </a:lnSpc>
            </a:pPr>
            <a:r>
              <a:rPr lang="en-US" sz="2800" dirty="0">
                <a:solidFill>
                  <a:srgbClr val="FFFFFF"/>
                </a:solidFill>
                <a:latin typeface="Assistant Regular Bold"/>
              </a:rPr>
              <a:t>Identified </a:t>
            </a:r>
            <a:r>
              <a:rPr lang="en-US" sz="2800" dirty="0" smtClean="0">
                <a:solidFill>
                  <a:srgbClr val="FFFFFF"/>
                </a:solidFill>
                <a:latin typeface="Assistant Regular Bold"/>
              </a:rPr>
              <a:t>sponsor will help in better reach</a:t>
            </a:r>
            <a:endParaRPr lang="en-US" sz="2800" dirty="0">
              <a:solidFill>
                <a:srgbClr val="FFFFFF"/>
              </a:solidFill>
              <a:latin typeface="Assistant Regular Bold"/>
            </a:endParaRPr>
          </a:p>
        </p:txBody>
      </p:sp>
      <p:sp>
        <p:nvSpPr>
          <p:cNvPr id="7" name="TextBox 7"/>
          <p:cNvSpPr txBox="1"/>
          <p:nvPr/>
        </p:nvSpPr>
        <p:spPr>
          <a:xfrm>
            <a:off x="12072958" y="6500822"/>
            <a:ext cx="5738128" cy="1379821"/>
          </a:xfrm>
          <a:prstGeom prst="rect">
            <a:avLst/>
          </a:prstGeom>
        </p:spPr>
        <p:txBody>
          <a:bodyPr lIns="0" tIns="0" rIns="0" bIns="0" rtlCol="0" anchor="t">
            <a:spAutoFit/>
          </a:bodyPr>
          <a:lstStyle/>
          <a:p>
            <a:pPr>
              <a:lnSpc>
                <a:spcPts val="3640"/>
              </a:lnSpc>
            </a:pPr>
            <a:r>
              <a:rPr lang="en-US" sz="2800" dirty="0">
                <a:solidFill>
                  <a:srgbClr val="FFFFFF"/>
                </a:solidFill>
                <a:latin typeface="Assistant Regular Bold"/>
              </a:rPr>
              <a:t>Different media used to spread information, awareness or message (</a:t>
            </a:r>
            <a:r>
              <a:rPr lang="en-US" sz="2800" dirty="0" err="1">
                <a:solidFill>
                  <a:srgbClr val="FFFFFF"/>
                </a:solidFill>
                <a:latin typeface="Assistant Regular Bold"/>
              </a:rPr>
              <a:t>Hackley</a:t>
            </a:r>
            <a:r>
              <a:rPr lang="en-US" sz="2800" dirty="0">
                <a:solidFill>
                  <a:srgbClr val="FFFFFF"/>
                </a:solidFill>
                <a:latin typeface="Assistant Regular Bold"/>
              </a:rPr>
              <a:t> and </a:t>
            </a:r>
            <a:r>
              <a:rPr lang="en-US" sz="2800" dirty="0" err="1">
                <a:solidFill>
                  <a:srgbClr val="FFFFFF"/>
                </a:solidFill>
                <a:latin typeface="Assistant Regular Bold"/>
              </a:rPr>
              <a:t>Hackley</a:t>
            </a:r>
            <a:r>
              <a:rPr lang="en-US" sz="2800" dirty="0">
                <a:solidFill>
                  <a:srgbClr val="FFFFFF"/>
                </a:solidFill>
                <a:latin typeface="Assistant Regular Bold"/>
              </a:rPr>
              <a:t> 2017).</a:t>
            </a:r>
          </a:p>
        </p:txBody>
      </p:sp>
      <p:sp>
        <p:nvSpPr>
          <p:cNvPr id="8" name="TextBox 8"/>
          <p:cNvSpPr txBox="1"/>
          <p:nvPr/>
        </p:nvSpPr>
        <p:spPr>
          <a:xfrm>
            <a:off x="12085601" y="7992203"/>
            <a:ext cx="5505046" cy="917552"/>
          </a:xfrm>
          <a:prstGeom prst="rect">
            <a:avLst/>
          </a:prstGeom>
        </p:spPr>
        <p:txBody>
          <a:bodyPr lIns="0" tIns="0" rIns="0" bIns="0" rtlCol="0" anchor="t">
            <a:spAutoFit/>
          </a:bodyPr>
          <a:lstStyle/>
          <a:p>
            <a:pPr>
              <a:lnSpc>
                <a:spcPts val="3640"/>
              </a:lnSpc>
            </a:pPr>
            <a:r>
              <a:rPr lang="en-US" sz="2800" dirty="0">
                <a:solidFill>
                  <a:srgbClr val="FFFFFF"/>
                </a:solidFill>
                <a:latin typeface="Assistant Regular Bold"/>
              </a:rPr>
              <a:t>Examples of media used - Print, Network, Electronic and Display.</a:t>
            </a:r>
          </a:p>
        </p:txBody>
      </p:sp>
      <p:grpSp>
        <p:nvGrpSpPr>
          <p:cNvPr id="9" name="Group 9"/>
          <p:cNvGrpSpPr>
            <a:grpSpLocks noChangeAspect="1"/>
          </p:cNvGrpSpPr>
          <p:nvPr/>
        </p:nvGrpSpPr>
        <p:grpSpPr>
          <a:xfrm>
            <a:off x="1835747" y="2569187"/>
            <a:ext cx="5281364" cy="5281343"/>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1679" b="-1679"/>
              </a:stretch>
            </a:blipFill>
          </p:spPr>
        </p:sp>
      </p:grpSp>
      <p:sp>
        <p:nvSpPr>
          <p:cNvPr id="11" name="Rectangle 10"/>
          <p:cNvSpPr/>
          <p:nvPr/>
        </p:nvSpPr>
        <p:spPr>
          <a:xfrm>
            <a:off x="-357254" y="9929846"/>
            <a:ext cx="18931070" cy="400110"/>
          </a:xfrm>
          <a:prstGeom prst="rect">
            <a:avLst/>
          </a:prstGeom>
        </p:spPr>
        <p:txBody>
          <a:bodyPr wrap="square">
            <a:spAutoFit/>
          </a:bodyPr>
          <a:lstStyle/>
          <a:p>
            <a:r>
              <a:rPr lang="en-US" sz="2000" dirty="0" err="1" smtClean="0">
                <a:solidFill>
                  <a:schemeClr val="bg1"/>
                </a:solidFill>
              </a:rPr>
              <a:t>Hackley</a:t>
            </a:r>
            <a:r>
              <a:rPr lang="en-US" sz="2000" dirty="0" smtClean="0">
                <a:solidFill>
                  <a:schemeClr val="bg1"/>
                </a:solidFill>
              </a:rPr>
              <a:t>, C. and </a:t>
            </a:r>
            <a:r>
              <a:rPr lang="en-US" sz="2000" dirty="0" err="1" smtClean="0">
                <a:solidFill>
                  <a:schemeClr val="bg1"/>
                </a:solidFill>
              </a:rPr>
              <a:t>Hackley</a:t>
            </a:r>
            <a:r>
              <a:rPr lang="en-US" sz="2000" dirty="0" smtClean="0">
                <a:solidFill>
                  <a:schemeClr val="bg1"/>
                </a:solidFill>
              </a:rPr>
              <a:t>, R.A., 2017. </a:t>
            </a:r>
            <a:r>
              <a:rPr lang="en-US" sz="2000" i="1" dirty="0" smtClean="0">
                <a:solidFill>
                  <a:schemeClr val="bg1"/>
                </a:solidFill>
              </a:rPr>
              <a:t>Advertising and promotion</a:t>
            </a:r>
            <a:r>
              <a:rPr lang="en-US" sz="2000" dirty="0" smtClean="0">
                <a:solidFill>
                  <a:schemeClr val="bg1"/>
                </a:solidFill>
              </a:rPr>
              <a:t>. Sage.</a:t>
            </a:r>
            <a:endParaRPr lang="en-US" sz="2000" dirty="0" smtClean="0">
              <a:solidFill>
                <a:schemeClr val="bg1"/>
              </a:solidFill>
            </a:endParaRPr>
          </a:p>
        </p:txBody>
      </p:sp>
      <p:cxnSp>
        <p:nvCxnSpPr>
          <p:cNvPr id="12" name="Straight Connector 11"/>
          <p:cNvCxnSpPr/>
          <p:nvPr/>
        </p:nvCxnSpPr>
        <p:spPr>
          <a:xfrm>
            <a:off x="-285816" y="9858408"/>
            <a:ext cx="17502246" cy="1588"/>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sp>
        <p:nvSpPr>
          <p:cNvPr id="2" name="TextBox 2"/>
          <p:cNvSpPr txBox="1"/>
          <p:nvPr/>
        </p:nvSpPr>
        <p:spPr>
          <a:xfrm>
            <a:off x="1018053" y="2047214"/>
            <a:ext cx="9966722" cy="1097157"/>
          </a:xfrm>
          <a:prstGeom prst="rect">
            <a:avLst/>
          </a:prstGeom>
        </p:spPr>
        <p:txBody>
          <a:bodyPr lIns="0" tIns="0" rIns="0" bIns="0" rtlCol="0" anchor="t">
            <a:spAutoFit/>
          </a:bodyPr>
          <a:lstStyle/>
          <a:p>
            <a:pPr>
              <a:lnSpc>
                <a:spcPts val="8640"/>
              </a:lnSpc>
            </a:pPr>
            <a:r>
              <a:rPr lang="en-US" sz="7200">
                <a:solidFill>
                  <a:srgbClr val="BD1E31"/>
                </a:solidFill>
                <a:latin typeface="Antonio Bold"/>
              </a:rPr>
              <a:t>ADVANTAGES OF ADVERTISING</a:t>
            </a:r>
          </a:p>
        </p:txBody>
      </p:sp>
      <p:grpSp>
        <p:nvGrpSpPr>
          <p:cNvPr id="3" name="Group 3"/>
          <p:cNvGrpSpPr/>
          <p:nvPr/>
        </p:nvGrpSpPr>
        <p:grpSpPr>
          <a:xfrm>
            <a:off x="11001388" y="2500294"/>
            <a:ext cx="6245118" cy="5819159"/>
            <a:chOff x="0" y="-28575"/>
            <a:chExt cx="8326825" cy="7758880"/>
          </a:xfrm>
        </p:grpSpPr>
        <p:sp>
          <p:nvSpPr>
            <p:cNvPr id="4" name="TextBox 4"/>
            <p:cNvSpPr txBox="1"/>
            <p:nvPr/>
          </p:nvSpPr>
          <p:spPr>
            <a:xfrm>
              <a:off x="0" y="-28575"/>
              <a:ext cx="8304674" cy="570669"/>
            </a:xfrm>
            <a:prstGeom prst="rect">
              <a:avLst/>
            </a:prstGeom>
          </p:spPr>
          <p:txBody>
            <a:bodyPr lIns="0" tIns="0" rIns="0" bIns="0" rtlCol="0" anchor="t">
              <a:spAutoFit/>
            </a:bodyPr>
            <a:lstStyle/>
            <a:p>
              <a:pPr marL="462280" lvl="1" indent="-231140">
                <a:lnSpc>
                  <a:spcPts val="3640"/>
                </a:lnSpc>
                <a:buFont typeface="Arial"/>
                <a:buChar char="•"/>
              </a:pPr>
              <a:r>
                <a:rPr lang="en-IN" sz="2800" dirty="0" smtClean="0">
                  <a:solidFill>
                    <a:srgbClr val="272727"/>
                  </a:solidFill>
                  <a:latin typeface="Assistant Regular Bold"/>
                </a:rPr>
                <a:t>It can increase awareness.</a:t>
              </a:r>
              <a:endParaRPr lang="en-US" sz="2800" dirty="0">
                <a:solidFill>
                  <a:srgbClr val="272727"/>
                </a:solidFill>
                <a:latin typeface="Assistant Regular Bold"/>
              </a:endParaRPr>
            </a:p>
          </p:txBody>
        </p:sp>
        <p:sp>
          <p:nvSpPr>
            <p:cNvPr id="5" name="TextBox 5"/>
            <p:cNvSpPr txBox="1"/>
            <p:nvPr/>
          </p:nvSpPr>
          <p:spPr>
            <a:xfrm>
              <a:off x="0" y="1285016"/>
              <a:ext cx="8304674" cy="570669"/>
            </a:xfrm>
            <a:prstGeom prst="rect">
              <a:avLst/>
            </a:prstGeom>
          </p:spPr>
          <p:txBody>
            <a:bodyPr lIns="0" tIns="0" rIns="0" bIns="0" rtlCol="0" anchor="t">
              <a:spAutoFit/>
            </a:bodyPr>
            <a:lstStyle/>
            <a:p>
              <a:pPr marL="462280" lvl="1" indent="-231140">
                <a:lnSpc>
                  <a:spcPts val="3640"/>
                </a:lnSpc>
                <a:buFont typeface="Arial"/>
                <a:buChar char="•"/>
              </a:pPr>
              <a:r>
                <a:rPr lang="en-US" sz="2800" dirty="0" smtClean="0">
                  <a:solidFill>
                    <a:srgbClr val="272727"/>
                  </a:solidFill>
                  <a:latin typeface="Assistant Regular Bold"/>
                </a:rPr>
                <a:t>It can communicate information.</a:t>
              </a:r>
              <a:endParaRPr lang="en-US" sz="2800" dirty="0">
                <a:solidFill>
                  <a:srgbClr val="272727"/>
                </a:solidFill>
                <a:latin typeface="Assistant Regular Bold"/>
              </a:endParaRPr>
            </a:p>
          </p:txBody>
        </p:sp>
        <p:sp>
          <p:nvSpPr>
            <p:cNvPr id="6" name="TextBox 6"/>
            <p:cNvSpPr txBox="1"/>
            <p:nvPr/>
          </p:nvSpPr>
          <p:spPr>
            <a:xfrm>
              <a:off x="0" y="2598607"/>
              <a:ext cx="8304674" cy="1846660"/>
            </a:xfrm>
            <a:prstGeom prst="rect">
              <a:avLst/>
            </a:prstGeom>
          </p:spPr>
          <p:txBody>
            <a:bodyPr lIns="0" tIns="0" rIns="0" bIns="0" rtlCol="0" anchor="t">
              <a:spAutoFit/>
            </a:bodyPr>
            <a:lstStyle/>
            <a:p>
              <a:pPr marL="462280" lvl="1" indent="-231140">
                <a:lnSpc>
                  <a:spcPts val="3640"/>
                </a:lnSpc>
                <a:buFont typeface="Arial"/>
                <a:buChar char="•"/>
              </a:pPr>
              <a:r>
                <a:rPr lang="en-US" sz="2800" dirty="0" smtClean="0">
                  <a:solidFill>
                    <a:srgbClr val="272727"/>
                  </a:solidFill>
                  <a:latin typeface="Assistant Regular Bold"/>
                </a:rPr>
                <a:t>The facts and figures about obesity can be spread to a large number of audience in a small time.</a:t>
              </a:r>
              <a:endParaRPr lang="en-US" sz="2800" dirty="0">
                <a:solidFill>
                  <a:srgbClr val="272727"/>
                </a:solidFill>
                <a:latin typeface="Assistant Regular Bold"/>
              </a:endParaRPr>
            </a:p>
          </p:txBody>
        </p:sp>
        <p:sp>
          <p:nvSpPr>
            <p:cNvPr id="7" name="TextBox 7"/>
            <p:cNvSpPr txBox="1"/>
            <p:nvPr/>
          </p:nvSpPr>
          <p:spPr>
            <a:xfrm>
              <a:off x="22151" y="4622806"/>
              <a:ext cx="8304674" cy="570669"/>
            </a:xfrm>
            <a:prstGeom prst="rect">
              <a:avLst/>
            </a:prstGeom>
          </p:spPr>
          <p:txBody>
            <a:bodyPr lIns="0" tIns="0" rIns="0" bIns="0" rtlCol="0" anchor="t">
              <a:spAutoFit/>
            </a:bodyPr>
            <a:lstStyle/>
            <a:p>
              <a:pPr marL="462280" lvl="1" indent="-231140">
                <a:lnSpc>
                  <a:spcPts val="3640"/>
                </a:lnSpc>
                <a:buFont typeface="Arial"/>
                <a:buChar char="•"/>
              </a:pPr>
              <a:r>
                <a:rPr lang="en-IN" sz="2800" dirty="0" smtClean="0">
                  <a:solidFill>
                    <a:srgbClr val="272727"/>
                  </a:solidFill>
                  <a:latin typeface="Assistant Regular Bold"/>
                </a:rPr>
                <a:t>Reveals the truth.</a:t>
              </a:r>
              <a:endParaRPr lang="en-US" sz="2800" dirty="0">
                <a:solidFill>
                  <a:srgbClr val="272727"/>
                </a:solidFill>
                <a:latin typeface="Assistant Regular Bold"/>
              </a:endParaRPr>
            </a:p>
          </p:txBody>
        </p:sp>
        <p:sp>
          <p:nvSpPr>
            <p:cNvPr id="8" name="TextBox 8"/>
            <p:cNvSpPr txBox="1"/>
            <p:nvPr/>
          </p:nvSpPr>
          <p:spPr>
            <a:xfrm>
              <a:off x="22151" y="5956315"/>
              <a:ext cx="8304674" cy="1773990"/>
            </a:xfrm>
            <a:prstGeom prst="rect">
              <a:avLst/>
            </a:prstGeom>
          </p:spPr>
          <p:txBody>
            <a:bodyPr lIns="0" tIns="0" rIns="0" bIns="0" rtlCol="0" anchor="t">
              <a:spAutoFit/>
            </a:bodyPr>
            <a:lstStyle/>
            <a:p>
              <a:pPr marL="462280" lvl="1" indent="-231140">
                <a:lnSpc>
                  <a:spcPts val="3639"/>
                </a:lnSpc>
                <a:buFont typeface="Arial"/>
                <a:buChar char="•"/>
              </a:pPr>
              <a:r>
                <a:rPr lang="en-US" sz="2800" dirty="0">
                  <a:solidFill>
                    <a:srgbClr val="272727"/>
                  </a:solidFill>
                  <a:latin typeface="Assistant Regular Bold"/>
                </a:rPr>
                <a:t>Attracts </a:t>
              </a:r>
              <a:r>
                <a:rPr lang="en-US" sz="2800" dirty="0" smtClean="0">
                  <a:solidFill>
                    <a:srgbClr val="272727"/>
                  </a:solidFill>
                  <a:latin typeface="Assistant Regular Bold"/>
                </a:rPr>
                <a:t>customer attention(Fowler</a:t>
              </a:r>
              <a:r>
                <a:rPr lang="en-US" sz="2800" dirty="0">
                  <a:solidFill>
                    <a:srgbClr val="272727"/>
                  </a:solidFill>
                  <a:latin typeface="Assistant Regular Bold"/>
                </a:rPr>
                <a:t>, Franz and </a:t>
              </a:r>
              <a:r>
                <a:rPr lang="en-US" sz="2800" dirty="0" err="1">
                  <a:solidFill>
                    <a:srgbClr val="272727"/>
                  </a:solidFill>
                  <a:latin typeface="Assistant Regular Bold"/>
                </a:rPr>
                <a:t>Ridout</a:t>
              </a:r>
              <a:r>
                <a:rPr lang="en-US" sz="2800" dirty="0">
                  <a:solidFill>
                    <a:srgbClr val="272727"/>
                  </a:solidFill>
                  <a:latin typeface="Assistant Regular Bold"/>
                </a:rPr>
                <a:t> 2020)</a:t>
              </a:r>
            </a:p>
            <a:p>
              <a:pPr>
                <a:lnSpc>
                  <a:spcPts val="3639"/>
                </a:lnSpc>
              </a:pPr>
              <a:endParaRPr/>
            </a:p>
          </p:txBody>
        </p:sp>
      </p:grpSp>
      <p:sp>
        <p:nvSpPr>
          <p:cNvPr id="9" name="Rectangle 8"/>
          <p:cNvSpPr/>
          <p:nvPr/>
        </p:nvSpPr>
        <p:spPr>
          <a:xfrm>
            <a:off x="-71502" y="9786970"/>
            <a:ext cx="18288000" cy="369332"/>
          </a:xfrm>
          <a:prstGeom prst="rect">
            <a:avLst/>
          </a:prstGeom>
        </p:spPr>
        <p:txBody>
          <a:bodyPr wrap="square">
            <a:spAutoFit/>
          </a:bodyPr>
          <a:lstStyle/>
          <a:p>
            <a:r>
              <a:rPr lang="en-US" dirty="0" smtClean="0"/>
              <a:t>Fowler, E.F., Franz, M.M. and </a:t>
            </a:r>
            <a:r>
              <a:rPr lang="en-US" dirty="0" err="1" smtClean="0"/>
              <a:t>Ridout</a:t>
            </a:r>
            <a:r>
              <a:rPr lang="en-US" dirty="0" smtClean="0"/>
              <a:t>, T.N., 2020. The Blue Wave: Assessing Political Advertising Trends and Democratic Advantages in 2018. </a:t>
            </a:r>
            <a:r>
              <a:rPr lang="en-US" i="1" dirty="0" smtClean="0"/>
              <a:t>PS: Political Science &amp; Politics</a:t>
            </a:r>
            <a:r>
              <a:rPr lang="en-US" dirty="0" smtClean="0"/>
              <a:t>, </a:t>
            </a:r>
            <a:r>
              <a:rPr lang="en-US" i="1" dirty="0" smtClean="0"/>
              <a:t>53</a:t>
            </a:r>
            <a:r>
              <a:rPr lang="en-US" dirty="0" smtClean="0"/>
              <a:t>(1), pp.57-63.</a:t>
            </a:r>
            <a:endParaRPr lang="en-US" dirty="0" smtClean="0"/>
          </a:p>
        </p:txBody>
      </p:sp>
      <p:cxnSp>
        <p:nvCxnSpPr>
          <p:cNvPr id="10" name="Straight Connector 9"/>
          <p:cNvCxnSpPr/>
          <p:nvPr/>
        </p:nvCxnSpPr>
        <p:spPr>
          <a:xfrm>
            <a:off x="0" y="9715532"/>
            <a:ext cx="17502246"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6E0"/>
        </a:solidFill>
        <a:effectLst/>
      </p:bgPr>
    </p:bg>
    <p:spTree>
      <p:nvGrpSpPr>
        <p:cNvPr id="1" name=""/>
        <p:cNvGrpSpPr/>
        <p:nvPr/>
      </p:nvGrpSpPr>
      <p:grpSpPr>
        <a:xfrm>
          <a:off x="0" y="0"/>
          <a:ext cx="0" cy="0"/>
          <a:chOff x="0" y="0"/>
          <a:chExt cx="0" cy="0"/>
        </a:xfrm>
      </p:grpSpPr>
      <p:sp>
        <p:nvSpPr>
          <p:cNvPr id="2" name="TextBox 2"/>
          <p:cNvSpPr txBox="1"/>
          <p:nvPr/>
        </p:nvSpPr>
        <p:spPr>
          <a:xfrm>
            <a:off x="1000068" y="2357418"/>
            <a:ext cx="8115300" cy="3308598"/>
          </a:xfrm>
          <a:prstGeom prst="rect">
            <a:avLst/>
          </a:prstGeom>
        </p:spPr>
        <p:txBody>
          <a:bodyPr lIns="0" tIns="0" rIns="0" bIns="0" rtlCol="0" anchor="t">
            <a:spAutoFit/>
          </a:bodyPr>
          <a:lstStyle/>
          <a:p>
            <a:pPr>
              <a:lnSpc>
                <a:spcPts val="8640"/>
              </a:lnSpc>
            </a:pPr>
            <a:r>
              <a:rPr lang="en-US" sz="7200" dirty="0">
                <a:solidFill>
                  <a:srgbClr val="BD1E31"/>
                </a:solidFill>
                <a:latin typeface="Antonio Bold"/>
              </a:rPr>
              <a:t>TACTICS OF </a:t>
            </a:r>
            <a:r>
              <a:rPr lang="en-US" sz="7200" dirty="0" smtClean="0">
                <a:solidFill>
                  <a:srgbClr val="BD1E31"/>
                </a:solidFill>
                <a:latin typeface="Antonio Bold"/>
              </a:rPr>
              <a:t>ADVERTISING ON OBESITY</a:t>
            </a:r>
            <a:endParaRPr lang="en-US" sz="7200" dirty="0">
              <a:solidFill>
                <a:srgbClr val="BD1E31"/>
              </a:solidFill>
              <a:latin typeface="Antonio Bold"/>
            </a:endParaRPr>
          </a:p>
        </p:txBody>
      </p:sp>
      <p:grpSp>
        <p:nvGrpSpPr>
          <p:cNvPr id="3" name="Group 3"/>
          <p:cNvGrpSpPr/>
          <p:nvPr/>
        </p:nvGrpSpPr>
        <p:grpSpPr>
          <a:xfrm>
            <a:off x="10858512" y="2684461"/>
            <a:ext cx="6257912" cy="4958743"/>
            <a:chOff x="-39209" y="-47625"/>
            <a:chExt cx="8343883" cy="6611657"/>
          </a:xfrm>
        </p:grpSpPr>
        <p:sp>
          <p:nvSpPr>
            <p:cNvPr id="4" name="TextBox 4"/>
            <p:cNvSpPr txBox="1"/>
            <p:nvPr/>
          </p:nvSpPr>
          <p:spPr>
            <a:xfrm>
              <a:off x="0" y="-47625"/>
              <a:ext cx="8304674" cy="570669"/>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charset="0"/>
                  <a:ea typeface="Arimo" charset="0"/>
                  <a:cs typeface="Arimo" charset="0"/>
                </a:rPr>
                <a:t>Utilization of Influencers</a:t>
              </a:r>
            </a:p>
          </p:txBody>
        </p:sp>
        <p:sp>
          <p:nvSpPr>
            <p:cNvPr id="5" name="TextBox 5"/>
            <p:cNvSpPr txBox="1"/>
            <p:nvPr/>
          </p:nvSpPr>
          <p:spPr>
            <a:xfrm>
              <a:off x="0" y="1265967"/>
              <a:ext cx="8304674" cy="570669"/>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charset="0"/>
                  <a:ea typeface="Arimo" charset="0"/>
                  <a:cs typeface="Arimo" charset="0"/>
                </a:rPr>
                <a:t>Thinking beyond the screen</a:t>
              </a:r>
            </a:p>
          </p:txBody>
        </p:sp>
        <p:sp>
          <p:nvSpPr>
            <p:cNvPr id="6" name="TextBox 6"/>
            <p:cNvSpPr txBox="1"/>
            <p:nvPr/>
          </p:nvSpPr>
          <p:spPr>
            <a:xfrm>
              <a:off x="0" y="2579557"/>
              <a:ext cx="8304674" cy="616570"/>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a:rPr>
                <a:t>Grabbing attention quickly</a:t>
              </a:r>
            </a:p>
          </p:txBody>
        </p:sp>
        <p:sp>
          <p:nvSpPr>
            <p:cNvPr id="7" name="TextBox 7"/>
            <p:cNvSpPr txBox="1"/>
            <p:nvPr/>
          </p:nvSpPr>
          <p:spPr>
            <a:xfrm>
              <a:off x="0" y="3893148"/>
              <a:ext cx="8304674" cy="1231107"/>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charset="0"/>
                  <a:ea typeface="Arimo" charset="0"/>
                  <a:cs typeface="Arimo" charset="0"/>
                </a:rPr>
                <a:t>Taking advantage of personalization (De </a:t>
              </a:r>
              <a:r>
                <a:rPr lang="en-US" sz="2800" dirty="0" err="1">
                  <a:solidFill>
                    <a:srgbClr val="272727"/>
                  </a:solidFill>
                  <a:latin typeface="Arimo" charset="0"/>
                  <a:ea typeface="Arimo" charset="0"/>
                  <a:cs typeface="Arimo" charset="0"/>
                </a:rPr>
                <a:t>Pauw</a:t>
              </a:r>
              <a:r>
                <a:rPr lang="en-US" sz="2800" dirty="0">
                  <a:solidFill>
                    <a:srgbClr val="272727"/>
                  </a:solidFill>
                  <a:latin typeface="Arimo" charset="0"/>
                  <a:ea typeface="Arimo" charset="0"/>
                  <a:cs typeface="Arimo" charset="0"/>
                </a:rPr>
                <a:t> </a:t>
              </a:r>
              <a:r>
                <a:rPr lang="en-US" sz="2800" i="1" dirty="0">
                  <a:solidFill>
                    <a:srgbClr val="272727"/>
                  </a:solidFill>
                  <a:latin typeface="Arimo" charset="0"/>
                  <a:ea typeface="Arimo" charset="0"/>
                  <a:cs typeface="Arimo" charset="0"/>
                </a:rPr>
                <a:t>et al.</a:t>
              </a:r>
              <a:r>
                <a:rPr lang="en-US" sz="2800" dirty="0">
                  <a:solidFill>
                    <a:srgbClr val="272727"/>
                  </a:solidFill>
                  <a:latin typeface="Arimo" charset="0"/>
                  <a:ea typeface="Arimo" charset="0"/>
                  <a:cs typeface="Arimo" charset="0"/>
                </a:rPr>
                <a:t> 2018)</a:t>
              </a:r>
            </a:p>
          </p:txBody>
        </p:sp>
        <p:sp>
          <p:nvSpPr>
            <p:cNvPr id="8" name="TextBox 8"/>
            <p:cNvSpPr txBox="1"/>
            <p:nvPr/>
          </p:nvSpPr>
          <p:spPr>
            <a:xfrm>
              <a:off x="-39209" y="5993363"/>
              <a:ext cx="8304674" cy="570669"/>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charset="0"/>
                  <a:ea typeface="Arimo" charset="0"/>
                  <a:cs typeface="Arimo" charset="0"/>
                </a:rPr>
                <a:t>Stop bombarding on social media</a:t>
              </a:r>
            </a:p>
          </p:txBody>
        </p:sp>
      </p:grpSp>
      <p:grpSp>
        <p:nvGrpSpPr>
          <p:cNvPr id="9" name="Group 9"/>
          <p:cNvGrpSpPr/>
          <p:nvPr/>
        </p:nvGrpSpPr>
        <p:grpSpPr>
          <a:xfrm>
            <a:off x="10929950" y="8072458"/>
            <a:ext cx="6228506" cy="1142382"/>
            <a:chOff x="56041" y="8470"/>
            <a:chExt cx="8304675" cy="1523177"/>
          </a:xfrm>
        </p:grpSpPr>
        <p:sp>
          <p:nvSpPr>
            <p:cNvPr id="10" name="TextBox 10"/>
            <p:cNvSpPr txBox="1"/>
            <p:nvPr/>
          </p:nvSpPr>
          <p:spPr>
            <a:xfrm>
              <a:off x="56042" y="8470"/>
              <a:ext cx="8304674" cy="616571"/>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272727"/>
                  </a:solidFill>
                  <a:latin typeface="Arimo"/>
                </a:rPr>
                <a:t>Avoid participation in disruption</a:t>
              </a:r>
            </a:p>
          </p:txBody>
        </p:sp>
        <p:sp>
          <p:nvSpPr>
            <p:cNvPr id="11" name="TextBox 11"/>
            <p:cNvSpPr txBox="1"/>
            <p:nvPr/>
          </p:nvSpPr>
          <p:spPr>
            <a:xfrm>
              <a:off x="56041" y="960977"/>
              <a:ext cx="8304674" cy="570670"/>
            </a:xfrm>
            <a:prstGeom prst="rect">
              <a:avLst/>
            </a:prstGeom>
          </p:spPr>
          <p:txBody>
            <a:bodyPr lIns="0" tIns="0" rIns="0" bIns="0" rtlCol="0" anchor="t">
              <a:spAutoFit/>
            </a:bodyPr>
            <a:lstStyle/>
            <a:p>
              <a:pPr marL="462280" lvl="1" indent="-231140">
                <a:lnSpc>
                  <a:spcPts val="3640"/>
                </a:lnSpc>
              </a:pPr>
              <a:endParaRPr lang="en-US" sz="2800" dirty="0">
                <a:solidFill>
                  <a:srgbClr val="272727"/>
                </a:solidFill>
                <a:latin typeface="Arimo"/>
              </a:endParaRPr>
            </a:p>
          </p:txBody>
        </p:sp>
      </p:grpSp>
      <p:sp>
        <p:nvSpPr>
          <p:cNvPr id="12" name="Rectangle 11"/>
          <p:cNvSpPr/>
          <p:nvPr/>
        </p:nvSpPr>
        <p:spPr>
          <a:xfrm>
            <a:off x="0" y="9640669"/>
            <a:ext cx="18288000" cy="646331"/>
          </a:xfrm>
          <a:prstGeom prst="rect">
            <a:avLst/>
          </a:prstGeom>
        </p:spPr>
        <p:txBody>
          <a:bodyPr wrap="square">
            <a:spAutoFit/>
          </a:bodyPr>
          <a:lstStyle/>
          <a:p>
            <a:r>
              <a:rPr lang="en-US" dirty="0" smtClean="0"/>
              <a:t>De </a:t>
            </a:r>
            <a:r>
              <a:rPr lang="en-US" dirty="0" err="1" smtClean="0"/>
              <a:t>Pauw</a:t>
            </a:r>
            <a:r>
              <a:rPr lang="en-US" dirty="0" smtClean="0"/>
              <a:t>, P., De Wolf, R., </a:t>
            </a:r>
            <a:r>
              <a:rPr lang="en-US" dirty="0" err="1" smtClean="0"/>
              <a:t>Hudders</a:t>
            </a:r>
            <a:r>
              <a:rPr lang="en-US" dirty="0" smtClean="0"/>
              <a:t>, L. and </a:t>
            </a:r>
            <a:r>
              <a:rPr lang="en-US" dirty="0" err="1" smtClean="0"/>
              <a:t>Cauberghe</a:t>
            </a:r>
            <a:r>
              <a:rPr lang="en-US" dirty="0" smtClean="0"/>
              <a:t>, V., 2018. From persuasive messages to tactics: Exploring children’s knowledge and </a:t>
            </a:r>
            <a:r>
              <a:rPr lang="en-US" dirty="0" err="1" smtClean="0"/>
              <a:t>judgement</a:t>
            </a:r>
            <a:r>
              <a:rPr lang="en-US" dirty="0" smtClean="0"/>
              <a:t> of new advertising formats. </a:t>
            </a:r>
            <a:r>
              <a:rPr lang="en-US" i="1" dirty="0" smtClean="0"/>
              <a:t>New Media &amp; Society</a:t>
            </a:r>
            <a:r>
              <a:rPr lang="en-US" dirty="0" smtClean="0"/>
              <a:t>, </a:t>
            </a:r>
            <a:r>
              <a:rPr lang="en-US" i="1" dirty="0" smtClean="0"/>
              <a:t>20</a:t>
            </a:r>
            <a:r>
              <a:rPr lang="en-US" dirty="0" smtClean="0"/>
              <a:t>(7), pp.2604-2628.</a:t>
            </a:r>
            <a:endParaRPr lang="en-US" dirty="0" smtClean="0"/>
          </a:p>
        </p:txBody>
      </p:sp>
      <p:cxnSp>
        <p:nvCxnSpPr>
          <p:cNvPr id="13" name="Straight Connector 12"/>
          <p:cNvCxnSpPr/>
          <p:nvPr/>
        </p:nvCxnSpPr>
        <p:spPr>
          <a:xfrm>
            <a:off x="0" y="9572656"/>
            <a:ext cx="17502246"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5257" y="-140315"/>
            <a:ext cx="18918515" cy="10641665"/>
          </a:xfrm>
          <a:prstGeom prst="rect">
            <a:avLst/>
          </a:prstGeom>
        </p:spPr>
      </p:pic>
      <p:sp>
        <p:nvSpPr>
          <p:cNvPr id="3" name="TextBox 3"/>
          <p:cNvSpPr txBox="1"/>
          <p:nvPr/>
        </p:nvSpPr>
        <p:spPr>
          <a:xfrm>
            <a:off x="9215438" y="5929318"/>
            <a:ext cx="8412538" cy="1477328"/>
          </a:xfrm>
          <a:prstGeom prst="rect">
            <a:avLst/>
          </a:prstGeom>
        </p:spPr>
        <p:txBody>
          <a:bodyPr lIns="0" tIns="0" rIns="0" bIns="0" rtlCol="0" anchor="t">
            <a:spAutoFit/>
          </a:bodyPr>
          <a:lstStyle/>
          <a:p>
            <a:pPr algn="r"/>
            <a:r>
              <a:rPr lang="en-US" sz="4800" dirty="0">
                <a:solidFill>
                  <a:srgbClr val="FFFFFF"/>
                </a:solidFill>
                <a:latin typeface="Antonio Bold"/>
              </a:rPr>
              <a:t>HOW ADVERTISING </a:t>
            </a:r>
            <a:r>
              <a:rPr lang="en-US" sz="4800" dirty="0" smtClean="0">
                <a:solidFill>
                  <a:srgbClr val="FFFFFF"/>
                </a:solidFill>
                <a:latin typeface="Antonio Bold"/>
              </a:rPr>
              <a:t>ON OBESITY CAN ADD </a:t>
            </a:r>
            <a:r>
              <a:rPr lang="en-US" sz="4800" dirty="0">
                <a:solidFill>
                  <a:srgbClr val="FFFFFF"/>
                </a:solidFill>
                <a:latin typeface="Antonio Bold"/>
              </a:rPr>
              <a:t>VALUE</a:t>
            </a:r>
          </a:p>
        </p:txBody>
      </p:sp>
      <p:sp>
        <p:nvSpPr>
          <p:cNvPr id="4" name="TextBox 4"/>
          <p:cNvSpPr txBox="1"/>
          <p:nvPr/>
        </p:nvSpPr>
        <p:spPr>
          <a:xfrm>
            <a:off x="2500266" y="1928790"/>
            <a:ext cx="5240480" cy="1327992"/>
          </a:xfrm>
          <a:prstGeom prst="rect">
            <a:avLst/>
          </a:prstGeom>
        </p:spPr>
        <p:txBody>
          <a:bodyPr lIns="0" tIns="0" rIns="0" bIns="0" rtlCol="0" anchor="t">
            <a:spAutoFit/>
          </a:bodyPr>
          <a:lstStyle/>
          <a:p>
            <a:pPr>
              <a:lnSpc>
                <a:spcPts val="3640"/>
              </a:lnSpc>
            </a:pPr>
            <a:r>
              <a:rPr lang="en-US" sz="2000" dirty="0">
                <a:solidFill>
                  <a:srgbClr val="FFFFFF"/>
                </a:solidFill>
                <a:latin typeface="Assistant Regular Bold"/>
              </a:rPr>
              <a:t>Advertising creates awareness about </a:t>
            </a:r>
            <a:r>
              <a:rPr lang="en-US" sz="2000" dirty="0" smtClean="0">
                <a:solidFill>
                  <a:srgbClr val="FFFFFF"/>
                </a:solidFill>
                <a:latin typeface="Assistant Regular Bold"/>
              </a:rPr>
              <a:t>various information on obesity, its negative impacts and the preventive measures as well</a:t>
            </a:r>
            <a:endParaRPr lang="en-US" sz="2000" dirty="0">
              <a:solidFill>
                <a:srgbClr val="FFFFFF"/>
              </a:solidFill>
              <a:latin typeface="Assistant Regular Bold"/>
            </a:endParaRPr>
          </a:p>
        </p:txBody>
      </p:sp>
      <p:sp>
        <p:nvSpPr>
          <p:cNvPr id="6" name="TextBox 6"/>
          <p:cNvSpPr txBox="1"/>
          <p:nvPr/>
        </p:nvSpPr>
        <p:spPr>
          <a:xfrm>
            <a:off x="2500266" y="3500426"/>
            <a:ext cx="5240480" cy="866327"/>
          </a:xfrm>
          <a:prstGeom prst="rect">
            <a:avLst/>
          </a:prstGeom>
        </p:spPr>
        <p:txBody>
          <a:bodyPr lIns="0" tIns="0" rIns="0" bIns="0" rtlCol="0" anchor="t">
            <a:spAutoFit/>
          </a:bodyPr>
          <a:lstStyle/>
          <a:p>
            <a:pPr>
              <a:lnSpc>
                <a:spcPts val="3640"/>
              </a:lnSpc>
            </a:pPr>
            <a:r>
              <a:rPr lang="en-US" sz="2000" dirty="0">
                <a:solidFill>
                  <a:srgbClr val="FFFFFF"/>
                </a:solidFill>
                <a:latin typeface="Assistant Regular Bold"/>
              </a:rPr>
              <a:t>It understands the need of the customers and focus on that need area</a:t>
            </a:r>
          </a:p>
        </p:txBody>
      </p:sp>
      <p:sp>
        <p:nvSpPr>
          <p:cNvPr id="7" name="TextBox 7"/>
          <p:cNvSpPr txBox="1"/>
          <p:nvPr/>
        </p:nvSpPr>
        <p:spPr>
          <a:xfrm>
            <a:off x="2500266" y="4643434"/>
            <a:ext cx="5240480" cy="1379821"/>
          </a:xfrm>
          <a:prstGeom prst="rect">
            <a:avLst/>
          </a:prstGeom>
        </p:spPr>
        <p:txBody>
          <a:bodyPr lIns="0" tIns="0" rIns="0" bIns="0" rtlCol="0" anchor="t">
            <a:spAutoFit/>
          </a:bodyPr>
          <a:lstStyle/>
          <a:p>
            <a:pPr>
              <a:lnSpc>
                <a:spcPts val="3640"/>
              </a:lnSpc>
            </a:pPr>
            <a:r>
              <a:rPr lang="en-US" sz="2000" dirty="0">
                <a:solidFill>
                  <a:srgbClr val="FFFFFF"/>
                </a:solidFill>
                <a:latin typeface="Assistant Regular Bold"/>
              </a:rPr>
              <a:t>It creates social awareness by providing various information that customers were unaware about</a:t>
            </a:r>
          </a:p>
        </p:txBody>
      </p:sp>
      <p:sp>
        <p:nvSpPr>
          <p:cNvPr id="8" name="TextBox 8"/>
          <p:cNvSpPr txBox="1"/>
          <p:nvPr/>
        </p:nvSpPr>
        <p:spPr>
          <a:xfrm>
            <a:off x="2428828" y="6215070"/>
            <a:ext cx="5240480" cy="1379821"/>
          </a:xfrm>
          <a:prstGeom prst="rect">
            <a:avLst/>
          </a:prstGeom>
        </p:spPr>
        <p:txBody>
          <a:bodyPr lIns="0" tIns="0" rIns="0" bIns="0" rtlCol="0" anchor="t">
            <a:spAutoFit/>
          </a:bodyPr>
          <a:lstStyle/>
          <a:p>
            <a:pPr>
              <a:lnSpc>
                <a:spcPts val="3640"/>
              </a:lnSpc>
            </a:pPr>
            <a:r>
              <a:rPr lang="en-US" sz="2000" dirty="0">
                <a:solidFill>
                  <a:srgbClr val="FFFFFF"/>
                </a:solidFill>
                <a:latin typeface="Assistant Regular Bold"/>
              </a:rPr>
              <a:t>It engages with the customers with attractive visuals and arouses demand in the mind of consumers </a:t>
            </a:r>
          </a:p>
        </p:txBody>
      </p:sp>
      <p:grpSp>
        <p:nvGrpSpPr>
          <p:cNvPr id="9" name="Group 9"/>
          <p:cNvGrpSpPr>
            <a:grpSpLocks noChangeAspect="1"/>
          </p:cNvGrpSpPr>
          <p:nvPr/>
        </p:nvGrpSpPr>
        <p:grpSpPr>
          <a:xfrm>
            <a:off x="12625604" y="1428126"/>
            <a:ext cx="3611203" cy="361118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a:ln>
              <a:solidFill>
                <a:srgbClr val="000000"/>
              </a:solidFill>
            </a:ln>
          </p:spPr>
        </p:sp>
      </p:grpSp>
      <p:pic>
        <p:nvPicPr>
          <p:cNvPr id="11" name="Picture 10" descr="zxczxc.png"/>
          <p:cNvPicPr>
            <a:picLocks noChangeAspect="1"/>
          </p:cNvPicPr>
          <p:nvPr/>
        </p:nvPicPr>
        <p:blipFill>
          <a:blip r:embed="rId4"/>
          <a:stretch>
            <a:fillRect/>
          </a:stretch>
        </p:blipFill>
        <p:spPr>
          <a:xfrm>
            <a:off x="12072958" y="1857352"/>
            <a:ext cx="4876800" cy="3038475"/>
          </a:xfrm>
          <a:prstGeom prst="rect">
            <a:avLst/>
          </a:prstGeom>
        </p:spPr>
      </p:pic>
      <p:sp>
        <p:nvSpPr>
          <p:cNvPr id="12" name="Rectangle 11"/>
          <p:cNvSpPr/>
          <p:nvPr/>
        </p:nvSpPr>
        <p:spPr>
          <a:xfrm>
            <a:off x="-357254" y="9001152"/>
            <a:ext cx="18931070" cy="1477328"/>
          </a:xfrm>
          <a:prstGeom prst="rect">
            <a:avLst/>
          </a:prstGeom>
        </p:spPr>
        <p:txBody>
          <a:bodyPr wrap="square">
            <a:spAutoFit/>
          </a:bodyPr>
          <a:lstStyle/>
          <a:p>
            <a:r>
              <a:rPr lang="en-US" dirty="0" smtClean="0">
                <a:solidFill>
                  <a:schemeClr val="bg1"/>
                </a:solidFill>
              </a:rPr>
              <a:t> Globalwebindex.com  2020. </a:t>
            </a:r>
            <a:r>
              <a:rPr lang="en-US" dirty="0" err="1" smtClean="0">
                <a:solidFill>
                  <a:schemeClr val="bg1"/>
                </a:solidFill>
              </a:rPr>
              <a:t>AdAge</a:t>
            </a:r>
            <a:r>
              <a:rPr lang="en-US" dirty="0" smtClean="0">
                <a:solidFill>
                  <a:schemeClr val="bg1"/>
                </a:solidFill>
              </a:rPr>
              <a:t>, </a:t>
            </a:r>
            <a:r>
              <a:rPr lang="en-US" i="1" dirty="0" smtClean="0">
                <a:solidFill>
                  <a:schemeClr val="bg1"/>
                </a:solidFill>
              </a:rPr>
              <a:t>Top Global Consumer Trends In 2020 – </a:t>
            </a:r>
            <a:r>
              <a:rPr lang="en-US" i="1" dirty="0" err="1" smtClean="0">
                <a:solidFill>
                  <a:schemeClr val="bg1"/>
                </a:solidFill>
              </a:rPr>
              <a:t>Globalwebindex</a:t>
            </a:r>
            <a:r>
              <a:rPr lang="en-US" dirty="0" smtClean="0">
                <a:solidFill>
                  <a:schemeClr val="bg1"/>
                </a:solidFill>
              </a:rPr>
              <a:t>. [online] Globalwebindex.com. Available at: &lt;https://</a:t>
            </a:r>
            <a:r>
              <a:rPr lang="en-US" dirty="0" smtClean="0">
                <a:solidFill>
                  <a:schemeClr val="bg1"/>
                </a:solidFill>
              </a:rPr>
              <a:t>www.globalwebindex.com/reports/trends2020?utm_campaign=Reports&amp;utm_source=ppc&amp;utm_medium=google&amp;utm_term=google-search-trends-2020&amp;utm_content=google-search-trends2020&amp;utm_source=ppc&amp;utm_medium=ppc&amp;utm_term</a:t>
            </a:r>
            <a:r>
              <a:rPr lang="en-US" dirty="0" smtClean="0">
                <a:solidFill>
                  <a:schemeClr val="bg1"/>
                </a:solidFill>
              </a:rPr>
              <a:t>=%2Bmarketing%20%2B2020&amp;utm_campaign=GWI</a:t>
            </a:r>
            <a:r>
              <a:rPr lang="en-US" dirty="0" smtClean="0">
                <a:solidFill>
                  <a:schemeClr val="bg1"/>
                </a:solidFill>
              </a:rPr>
              <a:t>++</a:t>
            </a:r>
            <a:r>
              <a:rPr lang="en-US" dirty="0" smtClean="0">
                <a:solidFill>
                  <a:schemeClr val="bg1"/>
                </a:solidFill>
              </a:rPr>
              <a:t>UK</a:t>
            </a:r>
            <a:r>
              <a:rPr lang="en-US" dirty="0" smtClean="0">
                <a:solidFill>
                  <a:schemeClr val="bg1"/>
                </a:solidFill>
              </a:rPr>
              <a:t>++</a:t>
            </a:r>
            <a:r>
              <a:rPr lang="en-US" dirty="0" smtClean="0">
                <a:solidFill>
                  <a:schemeClr val="bg1"/>
                </a:solidFill>
              </a:rPr>
              <a:t>EN++Trends+2018++Marketing+Trends++BMM&amp;hsa_cam=8263301435&amp;hsa_mt=b&amp;hsa_ver=3&amp;hsa_src=g&amp;hsa_ad=399661220556&amp;hsa_net=adwords&amp;hsa_tgt=kwd449550397570&amp;hsa_acc=9903771596&amp;hsa_grp=86792915004&amp;hsa_kw=%2Bmarketing%20%2B2020&amp;gclid=Cj0KCQjwjoH0BRD6ARIsAEWO9DuWojXCcd9Ayy7moNaAFE53f7NlSpHtnDt3njrbhCeNsjYVjEOq1iIaAgteEALw_wcB&gt; [Accessed 29 March 2020].</a:t>
            </a:r>
          </a:p>
        </p:txBody>
      </p:sp>
      <p:cxnSp>
        <p:nvCxnSpPr>
          <p:cNvPr id="13" name="Straight Connector 12"/>
          <p:cNvCxnSpPr/>
          <p:nvPr/>
        </p:nvCxnSpPr>
        <p:spPr>
          <a:xfrm>
            <a:off x="-285688" y="8858276"/>
            <a:ext cx="18288000" cy="1856"/>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85816" y="-354665"/>
            <a:ext cx="18918515" cy="10641665"/>
          </a:xfrm>
          <a:prstGeom prst="rect">
            <a:avLst/>
          </a:prstGeom>
        </p:spPr>
      </p:pic>
      <p:grpSp>
        <p:nvGrpSpPr>
          <p:cNvPr id="3" name="Group 3"/>
          <p:cNvGrpSpPr/>
          <p:nvPr/>
        </p:nvGrpSpPr>
        <p:grpSpPr>
          <a:xfrm>
            <a:off x="10069967" y="2585057"/>
            <a:ext cx="6228505" cy="7162524"/>
            <a:chOff x="0" y="-28575"/>
            <a:chExt cx="8304674" cy="9550033"/>
          </a:xfrm>
        </p:grpSpPr>
        <p:sp>
          <p:nvSpPr>
            <p:cNvPr id="4" name="TextBox 4"/>
            <p:cNvSpPr txBox="1"/>
            <p:nvPr/>
          </p:nvSpPr>
          <p:spPr>
            <a:xfrm>
              <a:off x="0" y="-28575"/>
              <a:ext cx="8304674" cy="1830236"/>
            </a:xfrm>
            <a:prstGeom prst="rect">
              <a:avLst/>
            </a:prstGeom>
          </p:spPr>
          <p:txBody>
            <a:bodyPr lIns="0" tIns="0" rIns="0" bIns="0" rtlCol="0" anchor="t">
              <a:spAutoFit/>
            </a:bodyPr>
            <a:lstStyle/>
            <a:p>
              <a:pPr marL="462280" lvl="1" indent="-231140">
                <a:lnSpc>
                  <a:spcPts val="3640"/>
                </a:lnSpc>
                <a:buFont typeface="Arial"/>
                <a:buChar char="•"/>
              </a:pPr>
              <a:r>
                <a:rPr lang="en-US" sz="2800">
                  <a:solidFill>
                    <a:srgbClr val="FFFFFF"/>
                  </a:solidFill>
                  <a:latin typeface="Assistant Regular Bold"/>
                </a:rPr>
                <a:t>Powerful music, images, and contents can evoked feelings and sympathy in the minds of the consumers</a:t>
              </a:r>
            </a:p>
          </p:txBody>
        </p:sp>
        <p:sp>
          <p:nvSpPr>
            <p:cNvPr id="5" name="TextBox 5"/>
            <p:cNvSpPr txBox="1"/>
            <p:nvPr/>
          </p:nvSpPr>
          <p:spPr>
            <a:xfrm>
              <a:off x="0" y="2634983"/>
              <a:ext cx="8304674" cy="2462212"/>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FFFFFF"/>
                  </a:solidFill>
                  <a:latin typeface="Assistant Regular Bold"/>
                </a:rPr>
                <a:t>Social awareness advertisements help in promoting societal </a:t>
              </a:r>
              <a:r>
                <a:rPr lang="en-US" sz="2800" dirty="0" smtClean="0">
                  <a:solidFill>
                    <a:srgbClr val="FFFFFF"/>
                  </a:solidFill>
                  <a:latin typeface="Assistant Regular Bold"/>
                </a:rPr>
                <a:t>changes (De </a:t>
              </a:r>
              <a:r>
                <a:rPr lang="en-US" sz="2800" dirty="0" err="1" smtClean="0">
                  <a:solidFill>
                    <a:srgbClr val="FFFFFF"/>
                  </a:solidFill>
                  <a:latin typeface="Assistant Regular Bold"/>
                </a:rPr>
                <a:t>Vries</a:t>
              </a:r>
              <a:r>
                <a:rPr lang="en-US" sz="2800" dirty="0" smtClean="0">
                  <a:solidFill>
                    <a:srgbClr val="FFFFFF"/>
                  </a:solidFill>
                  <a:latin typeface="Assistant Regular Bold"/>
                </a:rPr>
                <a:t>, </a:t>
              </a:r>
              <a:r>
                <a:rPr lang="en-US" sz="2800" dirty="0" err="1" smtClean="0">
                  <a:solidFill>
                    <a:srgbClr val="FFFFFF"/>
                  </a:solidFill>
                  <a:latin typeface="Assistant Regular Bold"/>
                </a:rPr>
                <a:t>Gensler</a:t>
              </a:r>
              <a:r>
                <a:rPr lang="en-US" sz="2800" dirty="0" smtClean="0">
                  <a:solidFill>
                    <a:srgbClr val="FFFFFF"/>
                  </a:solidFill>
                  <a:latin typeface="Assistant Regular Bold"/>
                </a:rPr>
                <a:t> and </a:t>
              </a:r>
              <a:r>
                <a:rPr lang="en-US" sz="2800" dirty="0" err="1" smtClean="0">
                  <a:solidFill>
                    <a:srgbClr val="FFFFFF"/>
                  </a:solidFill>
                  <a:latin typeface="Assistant Regular Bold"/>
                </a:rPr>
                <a:t>Leeflang</a:t>
              </a:r>
              <a:r>
                <a:rPr lang="en-US" sz="2800" dirty="0" smtClean="0">
                  <a:solidFill>
                    <a:srgbClr val="FFFFFF"/>
                  </a:solidFill>
                  <a:latin typeface="Assistant Regular Bold"/>
                </a:rPr>
                <a:t> 2017)</a:t>
              </a:r>
              <a:endParaRPr lang="en-US" sz="2800" dirty="0">
                <a:solidFill>
                  <a:srgbClr val="FFFFFF"/>
                </a:solidFill>
                <a:latin typeface="Assistant Regular Bold"/>
              </a:endParaRPr>
            </a:p>
          </p:txBody>
        </p:sp>
        <p:sp>
          <p:nvSpPr>
            <p:cNvPr id="6" name="TextBox 6"/>
            <p:cNvSpPr txBox="1"/>
            <p:nvPr/>
          </p:nvSpPr>
          <p:spPr>
            <a:xfrm>
              <a:off x="0" y="5317620"/>
              <a:ext cx="8304674" cy="3077766"/>
            </a:xfrm>
            <a:prstGeom prst="rect">
              <a:avLst/>
            </a:prstGeom>
          </p:spPr>
          <p:txBody>
            <a:bodyPr lIns="0" tIns="0" rIns="0" bIns="0" rtlCol="0" anchor="t">
              <a:spAutoFit/>
            </a:bodyPr>
            <a:lstStyle/>
            <a:p>
              <a:pPr marL="462280" lvl="1" indent="-231140">
                <a:lnSpc>
                  <a:spcPts val="3640"/>
                </a:lnSpc>
                <a:buFont typeface="Arial"/>
                <a:buChar char="•"/>
              </a:pPr>
              <a:r>
                <a:rPr lang="en-US" sz="2800" dirty="0">
                  <a:solidFill>
                    <a:srgbClr val="FFFFFF"/>
                  </a:solidFill>
                  <a:latin typeface="Assistant Regular Bold"/>
                </a:rPr>
                <a:t>Several campaigns like Anti-Smoking Campaign, Animal Cruelty Prevention, </a:t>
              </a:r>
              <a:r>
                <a:rPr lang="en-US" sz="2800" dirty="0" smtClean="0">
                  <a:solidFill>
                    <a:srgbClr val="FFFFFF"/>
                  </a:solidFill>
                  <a:latin typeface="Assistant Regular Bold"/>
                </a:rPr>
                <a:t>Traffic </a:t>
              </a:r>
              <a:r>
                <a:rPr lang="en-US" sz="2800" dirty="0">
                  <a:solidFill>
                    <a:srgbClr val="FFFFFF"/>
                  </a:solidFill>
                  <a:latin typeface="Assistant Regular Bold"/>
                </a:rPr>
                <a:t>Safety, Poverty and Child Abuse have already taken place. </a:t>
              </a:r>
            </a:p>
          </p:txBody>
        </p:sp>
        <p:sp>
          <p:nvSpPr>
            <p:cNvPr id="7" name="TextBox 7"/>
            <p:cNvSpPr txBox="1"/>
            <p:nvPr/>
          </p:nvSpPr>
          <p:spPr>
            <a:xfrm>
              <a:off x="0" y="7610347"/>
              <a:ext cx="8304674" cy="597520"/>
            </a:xfrm>
            <a:prstGeom prst="rect">
              <a:avLst/>
            </a:prstGeom>
          </p:spPr>
          <p:txBody>
            <a:bodyPr lIns="0" tIns="0" rIns="0" bIns="0" rtlCol="0" anchor="t">
              <a:spAutoFit/>
            </a:bodyPr>
            <a:lstStyle/>
            <a:p>
              <a:pPr>
                <a:lnSpc>
                  <a:spcPts val="3640"/>
                </a:lnSpc>
              </a:pPr>
              <a:endParaRPr/>
            </a:p>
          </p:txBody>
        </p:sp>
        <p:sp>
          <p:nvSpPr>
            <p:cNvPr id="8" name="TextBox 8"/>
            <p:cNvSpPr txBox="1"/>
            <p:nvPr/>
          </p:nvSpPr>
          <p:spPr>
            <a:xfrm>
              <a:off x="0" y="8923938"/>
              <a:ext cx="8304674" cy="597520"/>
            </a:xfrm>
            <a:prstGeom prst="rect">
              <a:avLst/>
            </a:prstGeom>
          </p:spPr>
          <p:txBody>
            <a:bodyPr lIns="0" tIns="0" rIns="0" bIns="0" rtlCol="0" anchor="t">
              <a:spAutoFit/>
            </a:bodyPr>
            <a:lstStyle/>
            <a:p>
              <a:pPr>
                <a:lnSpc>
                  <a:spcPts val="3640"/>
                </a:lnSpc>
              </a:pPr>
              <a:endParaRPr/>
            </a:p>
          </p:txBody>
        </p:sp>
      </p:grpSp>
      <p:grpSp>
        <p:nvGrpSpPr>
          <p:cNvPr id="9" name="Group 9"/>
          <p:cNvGrpSpPr/>
          <p:nvPr/>
        </p:nvGrpSpPr>
        <p:grpSpPr>
          <a:xfrm>
            <a:off x="1071506" y="4214806"/>
            <a:ext cx="7505049" cy="3772597"/>
            <a:chOff x="0" y="0"/>
            <a:chExt cx="10006732" cy="5030130"/>
          </a:xfrm>
        </p:grpSpPr>
        <p:sp>
          <p:nvSpPr>
            <p:cNvPr id="10" name="TextBox 10"/>
            <p:cNvSpPr txBox="1"/>
            <p:nvPr/>
          </p:nvSpPr>
          <p:spPr>
            <a:xfrm>
              <a:off x="0" y="-9525"/>
              <a:ext cx="10006732" cy="3261399"/>
            </a:xfrm>
            <a:prstGeom prst="rect">
              <a:avLst/>
            </a:prstGeom>
          </p:spPr>
          <p:txBody>
            <a:bodyPr lIns="0" tIns="0" rIns="0" bIns="0" rtlCol="0" anchor="t">
              <a:spAutoFit/>
            </a:bodyPr>
            <a:lstStyle/>
            <a:p>
              <a:pPr>
                <a:lnSpc>
                  <a:spcPts val="9600"/>
                </a:lnSpc>
              </a:pPr>
              <a:r>
                <a:rPr lang="en-US" sz="8000" dirty="0">
                  <a:solidFill>
                    <a:srgbClr val="FFFFFF"/>
                  </a:solidFill>
                  <a:latin typeface="Antonio Bold"/>
                </a:rPr>
                <a:t>ADVERTISING AND SOCIAL AWARENESS</a:t>
              </a:r>
            </a:p>
          </p:txBody>
        </p:sp>
      </p:grpSp>
      <p:sp>
        <p:nvSpPr>
          <p:cNvPr id="11" name="Rectangle 10"/>
          <p:cNvSpPr/>
          <p:nvPr/>
        </p:nvSpPr>
        <p:spPr>
          <a:xfrm>
            <a:off x="-357254" y="9917668"/>
            <a:ext cx="18931070" cy="369332"/>
          </a:xfrm>
          <a:prstGeom prst="rect">
            <a:avLst/>
          </a:prstGeom>
        </p:spPr>
        <p:txBody>
          <a:bodyPr wrap="square">
            <a:spAutoFit/>
          </a:bodyPr>
          <a:lstStyle/>
          <a:p>
            <a:r>
              <a:rPr lang="en-US" dirty="0" smtClean="0">
                <a:solidFill>
                  <a:schemeClr val="bg1"/>
                </a:solidFill>
              </a:rPr>
              <a:t>De </a:t>
            </a:r>
            <a:r>
              <a:rPr lang="en-US" dirty="0" err="1" smtClean="0">
                <a:solidFill>
                  <a:schemeClr val="bg1"/>
                </a:solidFill>
              </a:rPr>
              <a:t>Vries</a:t>
            </a:r>
            <a:r>
              <a:rPr lang="en-US" dirty="0" smtClean="0">
                <a:solidFill>
                  <a:schemeClr val="bg1"/>
                </a:solidFill>
              </a:rPr>
              <a:t>, L., </a:t>
            </a:r>
            <a:r>
              <a:rPr lang="en-US" dirty="0" err="1" smtClean="0">
                <a:solidFill>
                  <a:schemeClr val="bg1"/>
                </a:solidFill>
              </a:rPr>
              <a:t>Gensler</a:t>
            </a:r>
            <a:r>
              <a:rPr lang="en-US" dirty="0" smtClean="0">
                <a:solidFill>
                  <a:schemeClr val="bg1"/>
                </a:solidFill>
              </a:rPr>
              <a:t>, S. and </a:t>
            </a:r>
            <a:r>
              <a:rPr lang="en-US" dirty="0" err="1" smtClean="0">
                <a:solidFill>
                  <a:schemeClr val="bg1"/>
                </a:solidFill>
              </a:rPr>
              <a:t>Leeflang</a:t>
            </a:r>
            <a:r>
              <a:rPr lang="en-US" dirty="0" smtClean="0">
                <a:solidFill>
                  <a:schemeClr val="bg1"/>
                </a:solidFill>
              </a:rPr>
              <a:t>, P.S., 2017. Effects of traditional advertising and social messages on brand-building metrics and customer acquisition. </a:t>
            </a:r>
            <a:r>
              <a:rPr lang="en-US" i="1" dirty="0" smtClean="0">
                <a:solidFill>
                  <a:schemeClr val="bg1"/>
                </a:solidFill>
              </a:rPr>
              <a:t>Journal of Marketing</a:t>
            </a:r>
            <a:r>
              <a:rPr lang="en-US" dirty="0" smtClean="0">
                <a:solidFill>
                  <a:schemeClr val="bg1"/>
                </a:solidFill>
              </a:rPr>
              <a:t>, </a:t>
            </a:r>
            <a:r>
              <a:rPr lang="en-US" i="1" dirty="0" smtClean="0">
                <a:solidFill>
                  <a:schemeClr val="bg1"/>
                </a:solidFill>
              </a:rPr>
              <a:t>81</a:t>
            </a:r>
            <a:r>
              <a:rPr lang="en-US" dirty="0" smtClean="0">
                <a:solidFill>
                  <a:schemeClr val="bg1"/>
                </a:solidFill>
              </a:rPr>
              <a:t>(5), pp.1-15.</a:t>
            </a:r>
            <a:endParaRPr lang="en-US" dirty="0" smtClean="0">
              <a:solidFill>
                <a:schemeClr val="bg1"/>
              </a:solidFill>
            </a:endParaRPr>
          </a:p>
        </p:txBody>
      </p:sp>
      <p:cxnSp>
        <p:nvCxnSpPr>
          <p:cNvPr id="12" name="Straight Connector 11"/>
          <p:cNvCxnSpPr/>
          <p:nvPr/>
        </p:nvCxnSpPr>
        <p:spPr>
          <a:xfrm>
            <a:off x="-285688" y="9786970"/>
            <a:ext cx="18288000" cy="1856"/>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15257" y="-177332"/>
            <a:ext cx="18918515" cy="10641665"/>
          </a:xfrm>
          <a:prstGeom prst="rect">
            <a:avLst/>
          </a:prstGeom>
        </p:spPr>
      </p:pic>
      <p:grpSp>
        <p:nvGrpSpPr>
          <p:cNvPr id="3" name="Group 3"/>
          <p:cNvGrpSpPr/>
          <p:nvPr/>
        </p:nvGrpSpPr>
        <p:grpSpPr>
          <a:xfrm>
            <a:off x="1028700" y="870295"/>
            <a:ext cx="13371884" cy="1969770"/>
            <a:chOff x="0" y="9525"/>
            <a:chExt cx="17829179" cy="2626360"/>
          </a:xfrm>
        </p:grpSpPr>
        <p:sp>
          <p:nvSpPr>
            <p:cNvPr id="4" name="TextBox 4"/>
            <p:cNvSpPr txBox="1"/>
            <p:nvPr/>
          </p:nvSpPr>
          <p:spPr>
            <a:xfrm>
              <a:off x="0" y="9525"/>
              <a:ext cx="17829179" cy="2626360"/>
            </a:xfrm>
            <a:prstGeom prst="rect">
              <a:avLst/>
            </a:prstGeom>
          </p:spPr>
          <p:txBody>
            <a:bodyPr wrap="square" lIns="0" tIns="0" rIns="0" bIns="0" rtlCol="0" anchor="t">
              <a:spAutoFit/>
            </a:bodyPr>
            <a:lstStyle/>
            <a:p>
              <a:pPr>
                <a:lnSpc>
                  <a:spcPts val="7680"/>
                </a:lnSpc>
              </a:pPr>
              <a:r>
                <a:rPr lang="en-US" sz="6400" dirty="0">
                  <a:solidFill>
                    <a:srgbClr val="FFFFFF"/>
                  </a:solidFill>
                  <a:latin typeface="Antonio Bold"/>
                </a:rPr>
                <a:t>REAL LIFE EXAMPLES OF SOCAL ADVERTISEMENTS</a:t>
              </a:r>
            </a:p>
          </p:txBody>
        </p:sp>
      </p:grpSp>
      <p:pic>
        <p:nvPicPr>
          <p:cNvPr id="10" name="Picture 9" descr="obesity .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35088" y="3271292"/>
            <a:ext cx="7835900" cy="4419600"/>
          </a:xfrm>
          <a:prstGeom prst="rect">
            <a:avLst/>
          </a:prstGeom>
        </p:spPr>
      </p:pic>
      <p:sp>
        <p:nvSpPr>
          <p:cNvPr id="11" name="TextBox 10"/>
          <p:cNvSpPr txBox="1"/>
          <p:nvPr/>
        </p:nvSpPr>
        <p:spPr>
          <a:xfrm>
            <a:off x="1367136" y="8167836"/>
            <a:ext cx="6984776" cy="707886"/>
          </a:xfrm>
          <a:prstGeom prst="rect">
            <a:avLst/>
          </a:prstGeom>
          <a:noFill/>
        </p:spPr>
        <p:txBody>
          <a:bodyPr wrap="square" rtlCol="0">
            <a:spAutoFit/>
          </a:bodyPr>
          <a:lstStyle/>
          <a:p>
            <a:pPr algn="ctr"/>
            <a:r>
              <a:rPr lang="en-US" sz="2000" dirty="0" smtClean="0">
                <a:solidFill>
                  <a:schemeClr val="bg1"/>
                </a:solidFill>
              </a:rPr>
              <a:t>PREVENTING JUNK FREE TV CAMPAIGN FOR DISCOURAGING THE PROJECTION OF JUNK AS A GOOD OPTION</a:t>
            </a:r>
            <a:endParaRPr lang="en-US" sz="2000" dirty="0">
              <a:solidFill>
                <a:schemeClr val="bg1"/>
              </a:solidFill>
            </a:endParaRPr>
          </a:p>
        </p:txBody>
      </p:sp>
      <p:pic>
        <p:nvPicPr>
          <p:cNvPr id="12" name="Picture 11" descr="coca cola advertisemen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04040" y="3271292"/>
            <a:ext cx="8352928" cy="4447356"/>
          </a:xfrm>
          <a:prstGeom prst="rect">
            <a:avLst/>
          </a:prstGeom>
        </p:spPr>
      </p:pic>
      <p:sp>
        <p:nvSpPr>
          <p:cNvPr id="13" name="TextBox 12"/>
          <p:cNvSpPr txBox="1"/>
          <p:nvPr/>
        </p:nvSpPr>
        <p:spPr>
          <a:xfrm>
            <a:off x="10080104" y="8383860"/>
            <a:ext cx="6840760" cy="1015663"/>
          </a:xfrm>
          <a:prstGeom prst="rect">
            <a:avLst/>
          </a:prstGeom>
          <a:noFill/>
        </p:spPr>
        <p:txBody>
          <a:bodyPr wrap="square" rtlCol="0">
            <a:spAutoFit/>
          </a:bodyPr>
          <a:lstStyle/>
          <a:p>
            <a:pPr algn="ctr"/>
            <a:r>
              <a:rPr lang="en-US" sz="2000" dirty="0" smtClean="0">
                <a:solidFill>
                  <a:srgbClr val="FFFFFF"/>
                </a:solidFill>
              </a:rPr>
              <a:t>THIS AD DEPICTS THE INITIATIVE OF COCA-COLA FOUNDATION IN HELPING THE WELL-BEING OF INDIVDIUALS FIGHTING THROUGH THE STATE OF OBESITY  </a:t>
            </a:r>
            <a:endParaRPr lang="en-US" sz="2000" dirty="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3412</Words>
  <Application>Microsoft Macintosh PowerPoint</Application>
  <PresentationFormat>Custom</PresentationFormat>
  <Paragraphs>270</Paragraphs>
  <Slides>27</Slides>
  <Notes>26</Notes>
  <HiddenSlides>0</HiddenSlides>
  <MMClips>7</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Antonio Bold</vt:lpstr>
      <vt:lpstr>Assistant Regular</vt:lpstr>
      <vt:lpstr>Assistant Regular Bold</vt:lpstr>
      <vt:lpstr>Calibri</vt:lpstr>
      <vt:lpstr>Antonio Bold Bold</vt:lpstr>
      <vt:lpstr>Arimo</vt:lpstr>
      <vt:lpstr>Arimo Bold</vt:lpstr>
      <vt:lpstr>Open Sans Extra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Marketing Communications</dc:title>
  <dc:creator>PAYEL</dc:creator>
  <cp:lastModifiedBy>Payel</cp:lastModifiedBy>
  <cp:revision>40</cp:revision>
  <dcterms:created xsi:type="dcterms:W3CDTF">2006-08-16T00:00:00Z</dcterms:created>
  <dcterms:modified xsi:type="dcterms:W3CDTF">2020-04-04T05:17:53Z</dcterms:modified>
  <dc:identifier>DAD324-N3o8</dc:identifier>
</cp:coreProperties>
</file>